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7" r:id="rId9"/>
    <p:sldId id="268" r:id="rId10"/>
    <p:sldId id="263" r:id="rId11"/>
    <p:sldId id="264" r:id="rId12"/>
    <p:sldId id="270" r:id="rId13"/>
    <p:sldId id="265" r:id="rId14"/>
    <p:sldId id="266" r:id="rId15"/>
    <p:sldId id="271" r:id="rId16"/>
    <p:sldId id="272" r:id="rId17"/>
    <p:sldId id="275" r:id="rId18"/>
    <p:sldId id="276" r:id="rId19"/>
    <p:sldId id="277" r:id="rId20"/>
    <p:sldId id="273" r:id="rId21"/>
    <p:sldId id="274"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26.03.2018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26.03.2018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26.03.2018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26.03.2018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88640"/>
            <a:ext cx="8568952" cy="400110"/>
          </a:xfrm>
          <a:prstGeom prst="rect">
            <a:avLst/>
          </a:prstGeom>
        </p:spPr>
        <p:txBody>
          <a:bodyPr wrap="square">
            <a:spAutoFit/>
          </a:bodyPr>
          <a:lstStyle/>
          <a:p>
            <a:pPr algn="ctr"/>
            <a:r>
              <a:rPr lang="kk-KZ" sz="2000" b="1" dirty="0">
                <a:latin typeface="Times New Roman" pitchFamily="18" charset="0"/>
                <a:cs typeface="Times New Roman" pitchFamily="18" charset="0"/>
              </a:rPr>
              <a:t>ҚҰРЫЛЫМДАР</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Прямоугольник 4"/>
          <p:cNvSpPr/>
          <p:nvPr/>
        </p:nvSpPr>
        <p:spPr>
          <a:xfrm>
            <a:off x="523568" y="724466"/>
            <a:ext cx="3497561" cy="369332"/>
          </a:xfrm>
          <a:prstGeom prst="rect">
            <a:avLst/>
          </a:prstGeom>
        </p:spPr>
        <p:txBody>
          <a:bodyPr wrap="none">
            <a:spAutoFit/>
          </a:bodyPr>
          <a:lstStyle/>
          <a:p>
            <a:r>
              <a:rPr lang="ru-RU" b="1" dirty="0" err="1">
                <a:latin typeface="Times New Roman" pitchFamily="18" charset="0"/>
                <a:cs typeface="Times New Roman" pitchFamily="18" charset="0"/>
              </a:rPr>
              <a:t>Құрылымдар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туралы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мағлұмат</a:t>
            </a:r>
            <a:endParaRPr lang="ru-RU" b="1" dirty="0">
              <a:latin typeface="Times New Roman" pitchFamily="18" charset="0"/>
              <a:cs typeface="Times New Roman" pitchFamily="18" charset="0"/>
            </a:endParaRPr>
          </a:p>
        </p:txBody>
      </p:sp>
      <p:sp>
        <p:nvSpPr>
          <p:cNvPr id="6" name="Прямоугольник 5"/>
          <p:cNvSpPr/>
          <p:nvPr/>
        </p:nvSpPr>
        <p:spPr>
          <a:xfrm>
            <a:off x="359532" y="1107158"/>
            <a:ext cx="8352928" cy="4708981"/>
          </a:xfrm>
          <a:prstGeom prst="rect">
            <a:avLst/>
          </a:prstGeom>
        </p:spPr>
        <p:txBody>
          <a:bodyPr wrap="square">
            <a:spAutoFit/>
          </a:bodyPr>
          <a:lstStyle/>
          <a:p>
            <a:pPr indent="457200" algn="just"/>
            <a:r>
              <a:rPr lang="kk-KZ" sz="2000" dirty="0">
                <a:latin typeface="Times New Roman" pitchFamily="18" charset="0"/>
                <a:cs typeface="Times New Roman" pitchFamily="18" charset="0"/>
              </a:rPr>
              <a:t>Көптеген бағдарламалау тілдерінде массивтерден кейін деректерді сипаттаудың келесі түрі - құрылымдар қолданылады, ол әр түрлі типтегі айнымалыларды біріктіретін деректер типі ретінде қарастырылады. </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C# тілінде құрылым дегеніміз </a:t>
            </a:r>
            <a:r>
              <a:rPr lang="kk-KZ" sz="2000" dirty="0">
                <a:latin typeface="Times New Roman" pitchFamily="18" charset="0"/>
                <a:cs typeface="Times New Roman" pitchFamily="18" charset="0"/>
              </a:rPr>
              <a:t>- кейбір шектеулері бар класс типіндегі деректер сипаттамасының формасы.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Сонымен қатар құрылымда класс сияқты әр түрлі типтегі деректер өрісімен қатар осы өрістермен жұмыс жасайтын әр түрлі әдістер, конструкторлар бола алады.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Құрылымда класқа қарағанда өзі бағынатын немесе өзіне бағынышты құрылым болмайды, бірақ Object класының әдістеріне ие.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Құрылымда біріктірілген айнымалылардың саны мен құрамы компьютер жадысының көлемімен ғана шектеледі. </a:t>
            </a:r>
          </a:p>
          <a:p>
            <a:pPr indent="457200" algn="just"/>
            <a:r>
              <a:rPr lang="kk-KZ" sz="2000" dirty="0">
                <a:latin typeface="Times New Roman" pitchFamily="18" charset="0"/>
                <a:cs typeface="Times New Roman" pitchFamily="18" charset="0"/>
              </a:rPr>
              <a:t>Әдетте құрылымда айнымалылар объект немесе процесске сәйкес біріктіріледі. Мысалы, тауар сипаттамасы, адам, технологиялық процесс, биржадағы ставкалар динамикасы туралы деректер, т.б.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365854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88640"/>
            <a:ext cx="8568952" cy="400110"/>
          </a:xfrm>
          <a:prstGeom prst="rect">
            <a:avLst/>
          </a:prstGeom>
        </p:spPr>
        <p:txBody>
          <a:bodyPr wrap="square">
            <a:spAutoFit/>
          </a:bodyPr>
          <a:lstStyle/>
          <a:p>
            <a:pPr algn="ctr"/>
            <a:r>
              <a:rPr lang="kk-KZ" sz="2000" b="1" dirty="0">
                <a:latin typeface="Times New Roman" pitchFamily="18" charset="0"/>
                <a:cs typeface="Times New Roman" pitchFamily="18" charset="0"/>
              </a:rPr>
              <a:t>ҚҰРЫЛЫМДАР</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Прямоугольник 4"/>
          <p:cNvSpPr/>
          <p:nvPr/>
        </p:nvSpPr>
        <p:spPr>
          <a:xfrm>
            <a:off x="523568" y="724466"/>
            <a:ext cx="3497561" cy="369332"/>
          </a:xfrm>
          <a:prstGeom prst="rect">
            <a:avLst/>
          </a:prstGeom>
        </p:spPr>
        <p:txBody>
          <a:bodyPr wrap="none">
            <a:spAutoFit/>
          </a:bodyPr>
          <a:lstStyle/>
          <a:p>
            <a:r>
              <a:rPr lang="ru-RU" b="1" dirty="0" err="1">
                <a:latin typeface="Times New Roman" pitchFamily="18" charset="0"/>
                <a:cs typeface="Times New Roman" pitchFamily="18" charset="0"/>
              </a:rPr>
              <a:t>Құрылымдар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туралы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мағлұмат</a:t>
            </a:r>
            <a:endParaRPr lang="ru-RU" b="1" dirty="0">
              <a:latin typeface="Times New Roman" pitchFamily="18" charset="0"/>
              <a:cs typeface="Times New Roman" pitchFamily="18" charset="0"/>
            </a:endParaRPr>
          </a:p>
        </p:txBody>
      </p:sp>
      <p:sp>
        <p:nvSpPr>
          <p:cNvPr id="2" name="Прямоугольник 1"/>
          <p:cNvSpPr/>
          <p:nvPr/>
        </p:nvSpPr>
        <p:spPr>
          <a:xfrm>
            <a:off x="603872" y="1093798"/>
            <a:ext cx="3949479" cy="369332"/>
          </a:xfrm>
          <a:prstGeom prst="rect">
            <a:avLst/>
          </a:prstGeom>
        </p:spPr>
        <p:txBody>
          <a:bodyPr wrap="none">
            <a:spAutoFit/>
          </a:bodyPr>
          <a:lstStyle/>
          <a:p>
            <a:r>
              <a:rPr lang="kk-KZ" dirty="0">
                <a:latin typeface="Times New Roman" pitchFamily="18" charset="0"/>
                <a:cs typeface="Times New Roman" pitchFamily="18" charset="0"/>
              </a:rPr>
              <a:t>Құрылым келесі пішімде анықталады:</a:t>
            </a:r>
            <a:endParaRPr lang="ru-RU" dirty="0">
              <a:latin typeface="Times New Roman" pitchFamily="18" charset="0"/>
              <a:cs typeface="Times New Roman" pitchFamily="18" charset="0"/>
            </a:endParaRPr>
          </a:p>
        </p:txBody>
      </p:sp>
      <p:sp>
        <p:nvSpPr>
          <p:cNvPr id="7" name="Прямоугольник 6"/>
          <p:cNvSpPr/>
          <p:nvPr/>
        </p:nvSpPr>
        <p:spPr>
          <a:xfrm>
            <a:off x="523568" y="1607463"/>
            <a:ext cx="8008872" cy="923330"/>
          </a:xfrm>
          <a:prstGeom prst="rect">
            <a:avLst/>
          </a:prstGeom>
        </p:spPr>
        <p:txBody>
          <a:bodyPr wrap="square">
            <a:spAutoFit/>
          </a:bodyPr>
          <a:lstStyle/>
          <a:p>
            <a:pPr indent="450215">
              <a:spcAft>
                <a:spcPts val="0"/>
              </a:spcAft>
            </a:pPr>
            <a:r>
              <a:rPr lang="ru-RU" dirty="0">
                <a:solidFill>
                  <a:srgbClr val="0000FF"/>
                </a:solidFill>
                <a:latin typeface="Courier New"/>
                <a:ea typeface="Times New Roman"/>
                <a:cs typeface="Times New Roman"/>
              </a:rPr>
              <a:t>[</a:t>
            </a:r>
            <a:r>
              <a:rPr lang="ru-RU" dirty="0" err="1">
                <a:solidFill>
                  <a:srgbClr val="0000FF"/>
                </a:solidFill>
                <a:latin typeface="Courier New"/>
                <a:ea typeface="Times New Roman"/>
                <a:cs typeface="Times New Roman"/>
              </a:rPr>
              <a:t>атрибуттар</a:t>
            </a:r>
            <a:r>
              <a:rPr lang="ru-RU" dirty="0">
                <a:solidFill>
                  <a:srgbClr val="0000FF"/>
                </a:solidFill>
                <a:latin typeface="Courier New"/>
                <a:ea typeface="Times New Roman"/>
                <a:cs typeface="Times New Roman"/>
              </a:rPr>
              <a:t>][</a:t>
            </a:r>
            <a:r>
              <a:rPr lang="ru-RU" dirty="0" err="1">
                <a:solidFill>
                  <a:srgbClr val="0000FF"/>
                </a:solidFill>
                <a:latin typeface="Courier New"/>
                <a:ea typeface="Times New Roman"/>
                <a:cs typeface="Times New Roman"/>
              </a:rPr>
              <a:t>спецификаторлар</a:t>
            </a:r>
            <a:r>
              <a:rPr lang="ru-RU" dirty="0">
                <a:solidFill>
                  <a:srgbClr val="0000FF"/>
                </a:solidFill>
                <a:latin typeface="Courier New"/>
                <a:ea typeface="Times New Roman"/>
                <a:cs typeface="Times New Roman"/>
              </a:rPr>
              <a:t>] </a:t>
            </a:r>
            <a:r>
              <a:rPr lang="ru-RU" dirty="0" err="1">
                <a:solidFill>
                  <a:srgbClr val="0000FF"/>
                </a:solidFill>
                <a:latin typeface="Courier New"/>
                <a:ea typeface="Times New Roman"/>
                <a:cs typeface="Times New Roman"/>
              </a:rPr>
              <a:t>struct</a:t>
            </a:r>
            <a:r>
              <a:rPr lang="ru-RU" dirty="0">
                <a:solidFill>
                  <a:srgbClr val="0000FF"/>
                </a:solidFill>
                <a:latin typeface="Courier New"/>
                <a:ea typeface="Times New Roman"/>
                <a:cs typeface="Times New Roman"/>
              </a:rPr>
              <a:t> </a:t>
            </a:r>
            <a:r>
              <a:rPr lang="ru-RU" dirty="0" err="1">
                <a:solidFill>
                  <a:srgbClr val="0000FF"/>
                </a:solidFill>
                <a:latin typeface="Courier New"/>
                <a:ea typeface="Times New Roman"/>
                <a:cs typeface="Times New Roman"/>
              </a:rPr>
              <a:t>құрылым_аты</a:t>
            </a:r>
            <a:r>
              <a:rPr lang="ru-RU" dirty="0">
                <a:solidFill>
                  <a:srgbClr val="0000FF"/>
                </a:solidFill>
                <a:latin typeface="Courier New"/>
                <a:ea typeface="Times New Roman"/>
                <a:cs typeface="Times New Roman"/>
              </a:rPr>
              <a:t> [:</a:t>
            </a:r>
            <a:r>
              <a:rPr lang="ru-RU" dirty="0" err="1">
                <a:solidFill>
                  <a:srgbClr val="0000FF"/>
                </a:solidFill>
                <a:latin typeface="Courier New"/>
                <a:ea typeface="Times New Roman"/>
                <a:cs typeface="Times New Roman"/>
              </a:rPr>
              <a:t>интерфейстер</a:t>
            </a:r>
            <a:r>
              <a:rPr lang="ru-RU" dirty="0">
                <a:solidFill>
                  <a:srgbClr val="0000FF"/>
                </a:solidFill>
                <a:latin typeface="Courier New"/>
                <a:ea typeface="Times New Roman"/>
                <a:cs typeface="Times New Roman"/>
              </a:rPr>
              <a:t>] </a:t>
            </a:r>
          </a:p>
          <a:p>
            <a:pPr indent="450215">
              <a:spcAft>
                <a:spcPts val="0"/>
              </a:spcAft>
            </a:pPr>
            <a:r>
              <a:rPr lang="ru-RU" dirty="0">
                <a:solidFill>
                  <a:srgbClr val="0000FF"/>
                </a:solidFill>
                <a:latin typeface="Courier New"/>
                <a:ea typeface="Times New Roman"/>
                <a:cs typeface="Times New Roman"/>
              </a:rPr>
              <a:t>  { </a:t>
            </a:r>
            <a:r>
              <a:rPr lang="ru-RU" dirty="0" err="1">
                <a:solidFill>
                  <a:srgbClr val="0000FF"/>
                </a:solidFill>
                <a:latin typeface="Courier New"/>
                <a:ea typeface="Times New Roman"/>
                <a:cs typeface="Times New Roman"/>
              </a:rPr>
              <a:t>құрылым_денесі</a:t>
            </a:r>
            <a:r>
              <a:rPr lang="ru-RU" dirty="0">
                <a:solidFill>
                  <a:srgbClr val="0000FF"/>
                </a:solidFill>
                <a:latin typeface="Courier New"/>
                <a:ea typeface="Times New Roman"/>
                <a:cs typeface="Times New Roman"/>
              </a:rPr>
              <a:t> } </a:t>
            </a:r>
            <a:endParaRPr lang="ru-RU" sz="2000" dirty="0">
              <a:effectLst/>
              <a:latin typeface="Times New Roman"/>
              <a:ea typeface="Times New Roman"/>
            </a:endParaRPr>
          </a:p>
        </p:txBody>
      </p:sp>
      <p:sp>
        <p:nvSpPr>
          <p:cNvPr id="8" name="Прямоугольник 7"/>
          <p:cNvSpPr/>
          <p:nvPr/>
        </p:nvSpPr>
        <p:spPr>
          <a:xfrm>
            <a:off x="605460" y="2708920"/>
            <a:ext cx="7782964" cy="1477328"/>
          </a:xfrm>
          <a:prstGeom prst="rect">
            <a:avLst/>
          </a:prstGeom>
        </p:spPr>
        <p:txBody>
          <a:bodyPr wrap="square">
            <a:spAutoFit/>
          </a:bodyPr>
          <a:lstStyle/>
          <a:p>
            <a:pPr algn="just"/>
            <a:r>
              <a:rPr lang="kk-KZ" dirty="0">
                <a:latin typeface="Times New Roman" pitchFamily="18" charset="0"/>
                <a:cs typeface="Times New Roman" pitchFamily="18" charset="0"/>
              </a:rPr>
              <a:t>мұнда,</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атрибуттар – құрылым туралы қосымша ақпаратты береді;</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спецификаторлар – әдетте құрылымды қолдану шарттарын анықтайды;</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интерфейстер – құрылым пайдалана алатын базалық кластар (өрістері жоқ):</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құрылым денесі – құрылым элементтерінің құрамын анықтайды.</a:t>
            </a:r>
            <a:endParaRPr lang="ru-RU" dirty="0">
              <a:latin typeface="Times New Roman" pitchFamily="18" charset="0"/>
              <a:cs typeface="Times New Roman" pitchFamily="18" charset="0"/>
            </a:endParaRPr>
          </a:p>
        </p:txBody>
      </p:sp>
      <p:sp>
        <p:nvSpPr>
          <p:cNvPr id="9" name="Прямоугольник 8"/>
          <p:cNvSpPr/>
          <p:nvPr/>
        </p:nvSpPr>
        <p:spPr>
          <a:xfrm>
            <a:off x="640916" y="4365104"/>
            <a:ext cx="7747508" cy="1015663"/>
          </a:xfrm>
          <a:prstGeom prst="rect">
            <a:avLst/>
          </a:prstGeom>
        </p:spPr>
        <p:txBody>
          <a:bodyPr wrap="square">
            <a:spAutoFit/>
          </a:bodyPr>
          <a:lstStyle/>
          <a:p>
            <a:pPr indent="457200" algn="just"/>
            <a:r>
              <a:rPr lang="kk-KZ" dirty="0">
                <a:latin typeface="Times New Roman" pitchFamily="18" charset="0"/>
                <a:cs typeface="Times New Roman" pitchFamily="18" charset="0"/>
              </a:rPr>
              <a:t>Құрылымды жариялау класты жариялауға өте ұқсас, бірақ екі айырмашылық бар: </a:t>
            </a:r>
            <a:r>
              <a:rPr lang="kk-KZ" b="1" dirty="0">
                <a:latin typeface="Times New Roman" pitchFamily="18" charset="0"/>
                <a:cs typeface="Times New Roman" pitchFamily="18" charset="0"/>
              </a:rPr>
              <a:t>class</a:t>
            </a:r>
            <a:r>
              <a:rPr lang="kk-KZ" dirty="0">
                <a:latin typeface="Times New Roman" pitchFamily="18" charset="0"/>
                <a:cs typeface="Times New Roman" pitchFamily="18" charset="0"/>
              </a:rPr>
              <a:t> сөзінің орнына </a:t>
            </a:r>
            <a:r>
              <a:rPr lang="kk-KZ" sz="2400" b="1" dirty="0">
                <a:latin typeface="Times New Roman" pitchFamily="18" charset="0"/>
                <a:cs typeface="Times New Roman" pitchFamily="18" charset="0"/>
              </a:rPr>
              <a:t>struct</a:t>
            </a:r>
            <a:r>
              <a:rPr lang="kk-KZ" dirty="0">
                <a:solidFill>
                  <a:srgbClr val="FF0000"/>
                </a:solidFill>
                <a:latin typeface="Times New Roman" pitchFamily="18" charset="0"/>
                <a:cs typeface="Times New Roman" pitchFamily="18" charset="0"/>
              </a:rPr>
              <a:t> </a:t>
            </a:r>
            <a:r>
              <a:rPr lang="kk-KZ" dirty="0">
                <a:latin typeface="Times New Roman" pitchFamily="18" charset="0"/>
                <a:cs typeface="Times New Roman" pitchFamily="18" charset="0"/>
              </a:rPr>
              <a:t>сөзі қолданылып, міндетті емес интерфейстер тізімі көрсетіледі.</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727852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3480" y="1077631"/>
            <a:ext cx="8280920" cy="1200329"/>
          </a:xfrm>
          <a:prstGeom prst="rect">
            <a:avLst/>
          </a:prstGeom>
        </p:spPr>
        <p:txBody>
          <a:bodyPr wrap="square">
            <a:spAutoFit/>
          </a:bodyPr>
          <a:lstStyle/>
          <a:p>
            <a:pPr indent="450215" algn="just">
              <a:spcAft>
                <a:spcPts val="0"/>
              </a:spcAft>
            </a:pPr>
            <a:r>
              <a:rPr lang="kk-KZ" dirty="0">
                <a:latin typeface="Times New Roman"/>
                <a:ea typeface="Times New Roman"/>
              </a:rPr>
              <a:t>Құрылым денесіне айнымалылар және олардың типтері жазылады. Айнымалы әдетте құрылым өрісі болып аталады. Мысалы, студент туралы жазбаны дайындағанда бойы, салмағы, аяқ киім өлшемі, көзінің түсі сияқты сипаттамалар керек болуы мүмкін. Осы сипаттамаларды құрылымда жазайық:</a:t>
            </a:r>
            <a:endParaRPr lang="ru-RU" dirty="0">
              <a:effectLst/>
              <a:latin typeface="Times New Roman"/>
              <a:ea typeface="Times New Roman"/>
            </a:endParaRPr>
          </a:p>
        </p:txBody>
      </p:sp>
      <p:sp>
        <p:nvSpPr>
          <p:cNvPr id="3" name="Прямоугольник 2"/>
          <p:cNvSpPr/>
          <p:nvPr/>
        </p:nvSpPr>
        <p:spPr>
          <a:xfrm>
            <a:off x="251520" y="188640"/>
            <a:ext cx="8568952" cy="400110"/>
          </a:xfrm>
          <a:prstGeom prst="rect">
            <a:avLst/>
          </a:prstGeom>
        </p:spPr>
        <p:txBody>
          <a:bodyPr wrap="square">
            <a:spAutoFit/>
          </a:bodyPr>
          <a:lstStyle/>
          <a:p>
            <a:pPr algn="ctr"/>
            <a:r>
              <a:rPr lang="kk-KZ" sz="2000" b="1" dirty="0">
                <a:latin typeface="Times New Roman" pitchFamily="18" charset="0"/>
                <a:cs typeface="Times New Roman" pitchFamily="18" charset="0"/>
              </a:rPr>
              <a:t>ҚҰРЫЛЫМДАР</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4" name="Прямоугольник 3"/>
          <p:cNvSpPr/>
          <p:nvPr/>
        </p:nvSpPr>
        <p:spPr>
          <a:xfrm>
            <a:off x="523568" y="724466"/>
            <a:ext cx="3497561" cy="369332"/>
          </a:xfrm>
          <a:prstGeom prst="rect">
            <a:avLst/>
          </a:prstGeom>
        </p:spPr>
        <p:txBody>
          <a:bodyPr wrap="none">
            <a:spAutoFit/>
          </a:bodyPr>
          <a:lstStyle/>
          <a:p>
            <a:r>
              <a:rPr lang="ru-RU" b="1" dirty="0" err="1">
                <a:latin typeface="Times New Roman" pitchFamily="18" charset="0"/>
                <a:cs typeface="Times New Roman" pitchFamily="18" charset="0"/>
              </a:rPr>
              <a:t>Құрылымдар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туралы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мағлұмат</a:t>
            </a:r>
            <a:endParaRPr lang="ru-RU" b="1" dirty="0">
              <a:latin typeface="Times New Roman" pitchFamily="18" charset="0"/>
              <a:cs typeface="Times New Roman" pitchFamily="18" charset="0"/>
            </a:endParaRPr>
          </a:p>
        </p:txBody>
      </p:sp>
      <p:sp>
        <p:nvSpPr>
          <p:cNvPr id="5" name="Прямоугольник 4"/>
          <p:cNvSpPr/>
          <p:nvPr/>
        </p:nvSpPr>
        <p:spPr>
          <a:xfrm>
            <a:off x="555636" y="2277960"/>
            <a:ext cx="8264836" cy="2031325"/>
          </a:xfrm>
          <a:prstGeom prst="rect">
            <a:avLst/>
          </a:prstGeom>
          <a:solidFill>
            <a:schemeClr val="accent1">
              <a:lumMod val="20000"/>
              <a:lumOff val="80000"/>
            </a:schemeClr>
          </a:solidFill>
          <a:ln>
            <a:solidFill>
              <a:schemeClr val="tx1"/>
            </a:solidFill>
          </a:ln>
        </p:spPr>
        <p:txBody>
          <a:bodyPr wrap="square">
            <a:spAutoFit/>
          </a:bodyPr>
          <a:lstStyle/>
          <a:p>
            <a:pPr>
              <a:spcAft>
                <a:spcPts val="0"/>
              </a:spcAft>
            </a:pPr>
            <a:r>
              <a:rPr lang="en-US" b="1" dirty="0" err="1">
                <a:solidFill>
                  <a:srgbClr val="0000FF"/>
                </a:solidFill>
                <a:latin typeface="Courier New"/>
                <a:ea typeface="Times New Roman"/>
              </a:rPr>
              <a:t>struct</a:t>
            </a:r>
            <a:r>
              <a:rPr lang="en-US" b="1" dirty="0">
                <a:latin typeface="Courier New"/>
                <a:ea typeface="Times New Roman"/>
              </a:rPr>
              <a:t> </a:t>
            </a:r>
            <a:r>
              <a:rPr lang="en-US" b="1" dirty="0" err="1">
                <a:solidFill>
                  <a:srgbClr val="008080"/>
                </a:solidFill>
                <a:latin typeface="Courier New"/>
                <a:ea typeface="Times New Roman"/>
              </a:rPr>
              <a:t>stydent</a:t>
            </a:r>
            <a:endParaRPr lang="ru-RU" sz="1200" b="1" dirty="0">
              <a:latin typeface="Times New Roman"/>
              <a:ea typeface="Times New Roman"/>
            </a:endParaRPr>
          </a:p>
          <a:p>
            <a:pPr>
              <a:spcAft>
                <a:spcPts val="0"/>
              </a:spcAft>
            </a:pPr>
            <a:r>
              <a:rPr lang="en-US" b="1" dirty="0">
                <a:latin typeface="Courier New"/>
                <a:ea typeface="Times New Roman"/>
              </a:rPr>
              <a:t>        {</a:t>
            </a:r>
            <a:endParaRPr lang="ru-RU" sz="1200" b="1" dirty="0">
              <a:latin typeface="Times New Roman"/>
              <a:ea typeface="Times New Roman"/>
            </a:endParaRPr>
          </a:p>
          <a:p>
            <a:pPr>
              <a:spcAft>
                <a:spcPts val="0"/>
              </a:spcAft>
            </a:pPr>
            <a:r>
              <a:rPr lang="en-US" b="1" dirty="0">
                <a:latin typeface="Courier New"/>
                <a:ea typeface="Times New Roman"/>
              </a:rPr>
              <a:t>            </a:t>
            </a:r>
            <a:r>
              <a:rPr lang="en-US" b="1" dirty="0">
                <a:solidFill>
                  <a:srgbClr val="0000FF"/>
                </a:solidFill>
                <a:latin typeface="Courier New"/>
                <a:ea typeface="Times New Roman"/>
              </a:rPr>
              <a:t>public</a:t>
            </a:r>
            <a:r>
              <a:rPr lang="en-US" b="1" dirty="0">
                <a:latin typeface="Courier New"/>
                <a:ea typeface="Times New Roman"/>
              </a:rPr>
              <a:t> </a:t>
            </a:r>
            <a:r>
              <a:rPr lang="en-US" b="1" dirty="0">
                <a:solidFill>
                  <a:srgbClr val="0000FF"/>
                </a:solidFill>
                <a:latin typeface="Courier New"/>
                <a:ea typeface="Times New Roman"/>
              </a:rPr>
              <a:t>string</a:t>
            </a:r>
            <a:r>
              <a:rPr lang="en-US" b="1" dirty="0">
                <a:latin typeface="Courier New"/>
                <a:ea typeface="Times New Roman"/>
              </a:rPr>
              <a:t> name, </a:t>
            </a:r>
            <a:r>
              <a:rPr lang="en-US" b="1" dirty="0" err="1">
                <a:latin typeface="Courier New"/>
                <a:ea typeface="Times New Roman"/>
              </a:rPr>
              <a:t>cvet_gl</a:t>
            </a:r>
            <a:r>
              <a:rPr lang="en-US" b="1" dirty="0">
                <a:latin typeface="Courier New"/>
                <a:ea typeface="Times New Roman"/>
              </a:rPr>
              <a:t>;</a:t>
            </a:r>
            <a:endParaRPr lang="ru-RU" sz="1200" b="1" dirty="0">
              <a:latin typeface="Times New Roman"/>
              <a:ea typeface="Times New Roman"/>
            </a:endParaRPr>
          </a:p>
          <a:p>
            <a:pPr>
              <a:spcAft>
                <a:spcPts val="0"/>
              </a:spcAft>
            </a:pPr>
            <a:r>
              <a:rPr lang="en-US" b="1" dirty="0">
                <a:latin typeface="Courier New"/>
                <a:ea typeface="Times New Roman"/>
              </a:rPr>
              <a:t>            </a:t>
            </a:r>
            <a:r>
              <a:rPr lang="en-US" b="1" dirty="0">
                <a:solidFill>
                  <a:srgbClr val="0000FF"/>
                </a:solidFill>
                <a:latin typeface="Courier New"/>
                <a:ea typeface="Times New Roman"/>
              </a:rPr>
              <a:t>public</a:t>
            </a:r>
            <a:r>
              <a:rPr lang="en-US" b="1" dirty="0">
                <a:latin typeface="Courier New"/>
                <a:ea typeface="Times New Roman"/>
              </a:rPr>
              <a:t> </a:t>
            </a:r>
            <a:r>
              <a:rPr lang="en-US" b="1" dirty="0" err="1">
                <a:solidFill>
                  <a:srgbClr val="0000FF"/>
                </a:solidFill>
                <a:latin typeface="Courier New"/>
                <a:ea typeface="Times New Roman"/>
              </a:rPr>
              <a:t>int</a:t>
            </a:r>
            <a:r>
              <a:rPr lang="en-US" b="1" dirty="0">
                <a:latin typeface="Courier New"/>
                <a:ea typeface="Times New Roman"/>
              </a:rPr>
              <a:t> </a:t>
            </a:r>
            <a:r>
              <a:rPr lang="en-US" b="1" dirty="0" err="1">
                <a:latin typeface="Courier New"/>
                <a:ea typeface="Times New Roman"/>
              </a:rPr>
              <a:t>rost</a:t>
            </a:r>
            <a:r>
              <a:rPr lang="en-US" b="1" dirty="0">
                <a:latin typeface="Courier New"/>
                <a:ea typeface="Times New Roman"/>
              </a:rPr>
              <a:t>, </a:t>
            </a:r>
            <a:r>
              <a:rPr lang="en-US" b="1" dirty="0" err="1">
                <a:latin typeface="Courier New"/>
                <a:ea typeface="Times New Roman"/>
              </a:rPr>
              <a:t>ves</a:t>
            </a:r>
            <a:r>
              <a:rPr lang="en-US" b="1" dirty="0">
                <a:latin typeface="Courier New"/>
                <a:ea typeface="Times New Roman"/>
              </a:rPr>
              <a:t>, </a:t>
            </a:r>
            <a:r>
              <a:rPr lang="en-US" b="1" dirty="0" err="1">
                <a:latin typeface="Courier New"/>
                <a:ea typeface="Times New Roman"/>
              </a:rPr>
              <a:t>god_roj</a:t>
            </a:r>
            <a:r>
              <a:rPr lang="en-US" b="1" dirty="0">
                <a:latin typeface="Courier New"/>
                <a:ea typeface="Times New Roman"/>
              </a:rPr>
              <a:t>;</a:t>
            </a:r>
            <a:endParaRPr lang="ru-RU" sz="1200" b="1" dirty="0">
              <a:latin typeface="Times New Roman"/>
              <a:ea typeface="Times New Roman"/>
            </a:endParaRPr>
          </a:p>
          <a:p>
            <a:pPr>
              <a:spcAft>
                <a:spcPts val="0"/>
              </a:spcAft>
            </a:pPr>
            <a:r>
              <a:rPr lang="en-US" b="1" dirty="0">
                <a:latin typeface="Courier New"/>
                <a:ea typeface="Times New Roman"/>
              </a:rPr>
              <a:t>            </a:t>
            </a:r>
            <a:r>
              <a:rPr lang="en-US" b="1" dirty="0">
                <a:solidFill>
                  <a:srgbClr val="0000FF"/>
                </a:solidFill>
                <a:latin typeface="Courier New"/>
                <a:ea typeface="Times New Roman"/>
              </a:rPr>
              <a:t>public</a:t>
            </a:r>
            <a:r>
              <a:rPr lang="en-US" b="1" dirty="0">
                <a:latin typeface="Courier New"/>
                <a:ea typeface="Times New Roman"/>
              </a:rPr>
              <a:t> </a:t>
            </a:r>
            <a:r>
              <a:rPr lang="en-US" b="1" dirty="0">
                <a:solidFill>
                  <a:srgbClr val="0000FF"/>
                </a:solidFill>
                <a:latin typeface="Courier New"/>
                <a:ea typeface="Times New Roman"/>
              </a:rPr>
              <a:t>float</a:t>
            </a:r>
            <a:r>
              <a:rPr lang="en-US" b="1" dirty="0">
                <a:latin typeface="Courier New"/>
                <a:ea typeface="Times New Roman"/>
              </a:rPr>
              <a:t> </a:t>
            </a:r>
            <a:r>
              <a:rPr lang="en-US" b="1" dirty="0" err="1">
                <a:latin typeface="Courier New"/>
                <a:ea typeface="Times New Roman"/>
              </a:rPr>
              <a:t>raz_ob</a:t>
            </a:r>
            <a:r>
              <a:rPr lang="en-US" b="1" dirty="0">
                <a:latin typeface="Courier New"/>
                <a:ea typeface="Times New Roman"/>
              </a:rPr>
              <a:t>;</a:t>
            </a:r>
            <a:endParaRPr lang="ru-RU" sz="1200" b="1" dirty="0">
              <a:latin typeface="Times New Roman"/>
              <a:ea typeface="Times New Roman"/>
            </a:endParaRPr>
          </a:p>
          <a:p>
            <a:pPr>
              <a:spcAft>
                <a:spcPts val="0"/>
              </a:spcAft>
            </a:pPr>
            <a:r>
              <a:rPr lang="ru-RU" b="1" dirty="0">
                <a:latin typeface="Courier New"/>
                <a:ea typeface="Times New Roman"/>
              </a:rPr>
              <a:t>        };</a:t>
            </a:r>
            <a:endParaRPr lang="ru-RU" sz="1200" b="1" dirty="0">
              <a:latin typeface="Times New Roman"/>
              <a:ea typeface="Times New Roman"/>
            </a:endParaRPr>
          </a:p>
          <a:p>
            <a:pPr>
              <a:spcAft>
                <a:spcPts val="0"/>
              </a:spcAft>
            </a:pPr>
            <a:r>
              <a:rPr lang="en-US" b="1" dirty="0" err="1">
                <a:solidFill>
                  <a:srgbClr val="008080"/>
                </a:solidFill>
                <a:latin typeface="Courier New"/>
                <a:ea typeface="Times New Roman"/>
              </a:rPr>
              <a:t>stydent</a:t>
            </a:r>
            <a:r>
              <a:rPr lang="en-US" b="1" dirty="0">
                <a:latin typeface="Courier New"/>
                <a:ea typeface="Times New Roman"/>
              </a:rPr>
              <a:t> </a:t>
            </a:r>
            <a:r>
              <a:rPr lang="en-US" b="1" dirty="0" err="1">
                <a:latin typeface="Courier New"/>
                <a:ea typeface="Times New Roman"/>
              </a:rPr>
              <a:t>styd</a:t>
            </a:r>
            <a:r>
              <a:rPr lang="ru-RU" b="1" dirty="0">
                <a:latin typeface="Courier New"/>
                <a:ea typeface="Times New Roman"/>
              </a:rPr>
              <a:t> = </a:t>
            </a:r>
            <a:r>
              <a:rPr lang="en-US" b="1" dirty="0">
                <a:solidFill>
                  <a:srgbClr val="0000FF"/>
                </a:solidFill>
                <a:latin typeface="Courier New"/>
                <a:ea typeface="Times New Roman"/>
              </a:rPr>
              <a:t>new</a:t>
            </a:r>
            <a:r>
              <a:rPr lang="en-US" b="1" dirty="0">
                <a:latin typeface="Courier New"/>
                <a:ea typeface="Times New Roman"/>
              </a:rPr>
              <a:t> </a:t>
            </a:r>
            <a:r>
              <a:rPr lang="en-US" b="1" dirty="0" err="1">
                <a:solidFill>
                  <a:srgbClr val="008080"/>
                </a:solidFill>
                <a:latin typeface="Courier New"/>
                <a:ea typeface="Times New Roman"/>
              </a:rPr>
              <a:t>stydent</a:t>
            </a:r>
            <a:r>
              <a:rPr lang="ru-RU" b="1" dirty="0">
                <a:latin typeface="Courier New"/>
                <a:ea typeface="Times New Roman"/>
              </a:rPr>
              <a:t>();</a:t>
            </a:r>
            <a:endParaRPr lang="ru-RU" sz="1200" b="1" dirty="0">
              <a:effectLst/>
              <a:latin typeface="Times New Roman"/>
              <a:ea typeface="Times New Roman"/>
            </a:endParaRPr>
          </a:p>
        </p:txBody>
      </p:sp>
      <p:sp>
        <p:nvSpPr>
          <p:cNvPr id="6" name="Прямоугольник 5"/>
          <p:cNvSpPr/>
          <p:nvPr/>
        </p:nvSpPr>
        <p:spPr>
          <a:xfrm>
            <a:off x="547544" y="4437112"/>
            <a:ext cx="7912888" cy="646331"/>
          </a:xfrm>
          <a:prstGeom prst="rect">
            <a:avLst/>
          </a:prstGeom>
        </p:spPr>
        <p:txBody>
          <a:bodyPr wrap="square">
            <a:spAutoFit/>
          </a:bodyPr>
          <a:lstStyle/>
          <a:p>
            <a:pPr indent="457200"/>
            <a:r>
              <a:rPr lang="ru-RU" dirty="0">
                <a:latin typeface="Times New Roman" pitchFamily="18" charset="0"/>
                <a:cs typeface="Times New Roman" pitchFamily="18" charset="0"/>
              </a:rPr>
              <a:t>О</a:t>
            </a:r>
            <a:r>
              <a:rPr lang="kk-KZ" dirty="0">
                <a:latin typeface="Times New Roman" pitchFamily="18" charset="0"/>
                <a:cs typeface="Times New Roman" pitchFamily="18" charset="0"/>
              </a:rPr>
              <a:t>сы мысалда жазба типіндегі бір айнымалы (styd</a:t>
            </a:r>
            <a:r>
              <a:rPr lang="en-US" dirty="0">
                <a:latin typeface="Times New Roman" pitchFamily="18" charset="0"/>
                <a:cs typeface="Times New Roman" pitchFamily="18" charset="0"/>
              </a:rPr>
              <a:t> </a:t>
            </a:r>
            <a:r>
              <a:rPr lang="kk-KZ" dirty="0">
                <a:latin typeface="Times New Roman" pitchFamily="18" charset="0"/>
                <a:cs typeface="Times New Roman" pitchFamily="18" charset="0"/>
              </a:rPr>
              <a:t>айнымалы) және жазба өрістеріне арналған түрлі типтегі алты айнымалы жарияланған:</a:t>
            </a:r>
            <a:endParaRPr lang="ru-RU" dirty="0">
              <a:latin typeface="Times New Roman" pitchFamily="18" charset="0"/>
              <a:cs typeface="Times New Roman" pitchFamily="18" charset="0"/>
            </a:endParaRPr>
          </a:p>
        </p:txBody>
      </p:sp>
      <p:sp>
        <p:nvSpPr>
          <p:cNvPr id="7" name="Прямоугольник 6"/>
          <p:cNvSpPr/>
          <p:nvPr/>
        </p:nvSpPr>
        <p:spPr>
          <a:xfrm>
            <a:off x="586508" y="5060314"/>
            <a:ext cx="8067892" cy="1200329"/>
          </a:xfrm>
          <a:prstGeom prst="rect">
            <a:avLst/>
          </a:prstGeom>
        </p:spPr>
        <p:txBody>
          <a:bodyPr wrap="square">
            <a:spAutoFit/>
          </a:bodyPr>
          <a:lstStyle/>
          <a:p>
            <a:pPr indent="450215" algn="just">
              <a:spcAft>
                <a:spcPts val="0"/>
              </a:spcAft>
            </a:pPr>
            <a:r>
              <a:rPr lang="kk-KZ" dirty="0">
                <a:latin typeface="Courier New"/>
                <a:ea typeface="Times New Roman"/>
              </a:rPr>
              <a:t>stуd.name</a:t>
            </a:r>
            <a:r>
              <a:rPr lang="kk-KZ" dirty="0">
                <a:latin typeface="Times New Roman"/>
                <a:ea typeface="Times New Roman"/>
              </a:rPr>
              <a:t> – жолдық айнымалы;</a:t>
            </a:r>
            <a:endParaRPr lang="ru-RU" dirty="0">
              <a:latin typeface="Times New Roman"/>
              <a:ea typeface="Times New Roman"/>
            </a:endParaRPr>
          </a:p>
          <a:p>
            <a:pPr indent="450215" algn="just">
              <a:spcAft>
                <a:spcPts val="0"/>
              </a:spcAft>
            </a:pPr>
            <a:r>
              <a:rPr lang="kk-KZ" dirty="0">
                <a:latin typeface="Times New Roman"/>
                <a:ea typeface="Times New Roman"/>
              </a:rPr>
              <a:t>stуd. rost, stуd.ves, stуd.god_roj – бүтін типтегі айнымалы;</a:t>
            </a:r>
            <a:endParaRPr lang="ru-RU" dirty="0">
              <a:latin typeface="Times New Roman"/>
              <a:ea typeface="Times New Roman"/>
            </a:endParaRPr>
          </a:p>
          <a:p>
            <a:pPr indent="450215" algn="just">
              <a:spcAft>
                <a:spcPts val="0"/>
              </a:spcAft>
            </a:pPr>
            <a:r>
              <a:rPr lang="kk-KZ" dirty="0">
                <a:latin typeface="Courier New"/>
                <a:ea typeface="Times New Roman"/>
              </a:rPr>
              <a:t>stуd.raz_ob</a:t>
            </a:r>
            <a:r>
              <a:rPr lang="kk-KZ" dirty="0">
                <a:latin typeface="Times New Roman"/>
                <a:ea typeface="Times New Roman"/>
              </a:rPr>
              <a:t> – нақты типтегі айнымалы;</a:t>
            </a:r>
            <a:endParaRPr lang="ru-RU" dirty="0">
              <a:latin typeface="Times New Roman"/>
              <a:ea typeface="Times New Roman"/>
            </a:endParaRPr>
          </a:p>
          <a:p>
            <a:pPr indent="450215" algn="just">
              <a:spcAft>
                <a:spcPts val="0"/>
              </a:spcAft>
            </a:pPr>
            <a:r>
              <a:rPr lang="kk-KZ" dirty="0">
                <a:latin typeface="Courier New"/>
                <a:ea typeface="Times New Roman"/>
              </a:rPr>
              <a:t>stуd.cvet_gl</a:t>
            </a:r>
            <a:r>
              <a:rPr lang="kk-KZ" dirty="0">
                <a:latin typeface="Times New Roman"/>
                <a:ea typeface="Times New Roman"/>
              </a:rPr>
              <a:t> – жолдық айнымалы.</a:t>
            </a:r>
            <a:endParaRPr lang="ru-RU" dirty="0">
              <a:effectLst/>
              <a:latin typeface="Times New Roman"/>
              <a:ea typeface="Times New Roman"/>
            </a:endParaRPr>
          </a:p>
        </p:txBody>
      </p:sp>
    </p:spTree>
    <p:extLst>
      <p:ext uri="{BB962C8B-B14F-4D97-AF65-F5344CB8AC3E}">
        <p14:creationId xmlns:p14="http://schemas.microsoft.com/office/powerpoint/2010/main" val="3934700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400110"/>
          </a:xfrm>
          <a:prstGeom prst="rect">
            <a:avLst/>
          </a:prstGeom>
        </p:spPr>
        <p:txBody>
          <a:bodyPr wrap="square">
            <a:spAutoFit/>
          </a:bodyPr>
          <a:lstStyle/>
          <a:p>
            <a:pPr algn="ctr"/>
            <a:r>
              <a:rPr lang="kk-KZ" sz="2000" b="1" dirty="0">
                <a:latin typeface="Times New Roman" pitchFamily="18" charset="0"/>
                <a:cs typeface="Times New Roman" pitchFamily="18" charset="0"/>
              </a:rPr>
              <a:t>ҚҰРЫЛЫМДАР</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3" name="Прямоугольник 2"/>
          <p:cNvSpPr/>
          <p:nvPr/>
        </p:nvSpPr>
        <p:spPr>
          <a:xfrm>
            <a:off x="683568" y="1921536"/>
            <a:ext cx="7920880" cy="830997"/>
          </a:xfrm>
          <a:prstGeom prst="rect">
            <a:avLst/>
          </a:prstGeom>
          <a:solidFill>
            <a:schemeClr val="accent1">
              <a:lumMod val="20000"/>
              <a:lumOff val="80000"/>
            </a:schemeClr>
          </a:solidFill>
          <a:ln>
            <a:solidFill>
              <a:schemeClr val="tx1"/>
            </a:solidFill>
          </a:ln>
        </p:spPr>
        <p:txBody>
          <a:bodyPr wrap="square">
            <a:spAutoFit/>
          </a:bodyPr>
          <a:lstStyle/>
          <a:p>
            <a:pPr indent="450215" algn="just">
              <a:spcAft>
                <a:spcPts val="0"/>
              </a:spcAft>
            </a:pPr>
            <a:r>
              <a:rPr lang="kk-KZ" sz="2400" b="1" dirty="0">
                <a:latin typeface="Times New Roman"/>
                <a:ea typeface="Times New Roman"/>
              </a:rPr>
              <a:t>айнымалы атауы        нүкте символы        өріс атауы</a:t>
            </a:r>
            <a:endParaRPr lang="en-US" sz="2400" dirty="0">
              <a:latin typeface="Times New Roman"/>
              <a:ea typeface="Times New Roman"/>
            </a:endParaRPr>
          </a:p>
          <a:p>
            <a:pPr indent="450215" algn="just">
              <a:spcAft>
                <a:spcPts val="0"/>
              </a:spcAft>
            </a:pPr>
            <a:endParaRPr lang="kk-KZ" sz="2400" dirty="0">
              <a:latin typeface="Times New Roman"/>
              <a:ea typeface="Times New Roman"/>
            </a:endParaRPr>
          </a:p>
        </p:txBody>
      </p:sp>
      <p:cxnSp>
        <p:nvCxnSpPr>
          <p:cNvPr id="5" name="Прямая со стрелкой 4">
            <a:extLst>
              <a:ext uri="{FF2B5EF4-FFF2-40B4-BE49-F238E27FC236}">
                <a16:creationId xmlns:a16="http://schemas.microsoft.com/office/drawing/2014/main" id="{9B642CAF-D299-46E8-8022-7534A0DC966F}"/>
              </a:ext>
            </a:extLst>
          </p:cNvPr>
          <p:cNvCxnSpPr>
            <a:cxnSpLocks/>
          </p:cNvCxnSpPr>
          <p:nvPr/>
        </p:nvCxnSpPr>
        <p:spPr>
          <a:xfrm>
            <a:off x="3707904" y="2204864"/>
            <a:ext cx="50405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a:extLst>
              <a:ext uri="{FF2B5EF4-FFF2-40B4-BE49-F238E27FC236}">
                <a16:creationId xmlns:a16="http://schemas.microsoft.com/office/drawing/2014/main" id="{091DD055-6278-4D94-AFFB-853D795F219F}"/>
              </a:ext>
            </a:extLst>
          </p:cNvPr>
          <p:cNvCxnSpPr>
            <a:cxnSpLocks/>
          </p:cNvCxnSpPr>
          <p:nvPr/>
        </p:nvCxnSpPr>
        <p:spPr>
          <a:xfrm>
            <a:off x="6444208" y="2204864"/>
            <a:ext cx="43204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Прямоугольник 13">
            <a:extLst>
              <a:ext uri="{FF2B5EF4-FFF2-40B4-BE49-F238E27FC236}">
                <a16:creationId xmlns:a16="http://schemas.microsoft.com/office/drawing/2014/main" id="{072F10E7-0241-4E80-AEB2-91F5BB816414}"/>
              </a:ext>
            </a:extLst>
          </p:cNvPr>
          <p:cNvSpPr/>
          <p:nvPr/>
        </p:nvSpPr>
        <p:spPr>
          <a:xfrm>
            <a:off x="935596" y="2949498"/>
            <a:ext cx="7272808" cy="2677656"/>
          </a:xfrm>
          <a:prstGeom prst="rect">
            <a:avLst/>
          </a:prstGeom>
        </p:spPr>
        <p:txBody>
          <a:bodyPr wrap="square">
            <a:spAutoFit/>
          </a:bodyPr>
          <a:lstStyle/>
          <a:p>
            <a:pPr algn="just">
              <a:spcAft>
                <a:spcPts val="0"/>
              </a:spcAft>
            </a:pPr>
            <a:r>
              <a:rPr lang="kk-KZ" sz="2400" dirty="0">
                <a:latin typeface="Times New Roman" panose="02020603050405020304" pitchFamily="18" charset="0"/>
                <a:ea typeface="Times New Roman"/>
                <a:cs typeface="Times New Roman" panose="02020603050405020304" pitchFamily="18" charset="0"/>
              </a:rPr>
              <a:t>Жазба өрістеріне мәндерді меншіктеу мысалы:</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it-IT" sz="2400" dirty="0">
                <a:latin typeface="Times New Roman" panose="02020603050405020304" pitchFamily="18" charset="0"/>
                <a:ea typeface="Times New Roman"/>
                <a:cs typeface="Times New Roman" panose="02020603050405020304" pitchFamily="18" charset="0"/>
              </a:rPr>
              <a:t>styd</a:t>
            </a:r>
            <a:r>
              <a:rPr lang="kk-KZ" sz="2400" dirty="0">
                <a:latin typeface="Times New Roman" panose="02020603050405020304" pitchFamily="18" charset="0"/>
                <a:ea typeface="Times New Roman"/>
                <a:cs typeface="Times New Roman" panose="02020603050405020304" pitchFamily="18" charset="0"/>
              </a:rPr>
              <a:t>.</a:t>
            </a:r>
            <a:r>
              <a:rPr lang="it-IT" sz="2400" dirty="0">
                <a:latin typeface="Times New Roman" panose="02020603050405020304" pitchFamily="18" charset="0"/>
                <a:ea typeface="Times New Roman"/>
                <a:cs typeface="Times New Roman" panose="02020603050405020304" pitchFamily="18" charset="0"/>
              </a:rPr>
              <a:t>name</a:t>
            </a:r>
            <a:r>
              <a:rPr lang="kk-KZ" sz="2400" dirty="0">
                <a:latin typeface="Times New Roman" panose="02020603050405020304" pitchFamily="18" charset="0"/>
                <a:ea typeface="Times New Roman"/>
                <a:cs typeface="Times New Roman" panose="02020603050405020304" pitchFamily="18" charset="0"/>
              </a:rPr>
              <a:t> = " Makanov";</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it-IT" sz="2400" dirty="0">
                <a:latin typeface="Times New Roman" panose="02020603050405020304" pitchFamily="18" charset="0"/>
                <a:ea typeface="Times New Roman"/>
                <a:cs typeface="Times New Roman" panose="02020603050405020304" pitchFamily="18" charset="0"/>
              </a:rPr>
              <a:t>styd</a:t>
            </a:r>
            <a:r>
              <a:rPr lang="kk-KZ" sz="2400" dirty="0">
                <a:latin typeface="Times New Roman" panose="02020603050405020304" pitchFamily="18" charset="0"/>
                <a:ea typeface="Times New Roman"/>
                <a:cs typeface="Times New Roman" panose="02020603050405020304" pitchFamily="18" charset="0"/>
              </a:rPr>
              <a:t>.</a:t>
            </a:r>
            <a:r>
              <a:rPr lang="it-IT" sz="2400" dirty="0">
                <a:latin typeface="Times New Roman" panose="02020603050405020304" pitchFamily="18" charset="0"/>
                <a:ea typeface="Times New Roman"/>
                <a:cs typeface="Times New Roman" panose="02020603050405020304" pitchFamily="18" charset="0"/>
              </a:rPr>
              <a:t>cvet</a:t>
            </a:r>
            <a:r>
              <a:rPr lang="kk-KZ" sz="2400" dirty="0">
                <a:latin typeface="Times New Roman" panose="02020603050405020304" pitchFamily="18" charset="0"/>
                <a:ea typeface="Times New Roman"/>
                <a:cs typeface="Times New Roman" panose="02020603050405020304" pitchFamily="18" charset="0"/>
              </a:rPr>
              <a:t>_</a:t>
            </a:r>
            <a:r>
              <a:rPr lang="it-IT" sz="2400" dirty="0">
                <a:latin typeface="Times New Roman" panose="02020603050405020304" pitchFamily="18" charset="0"/>
                <a:ea typeface="Times New Roman"/>
                <a:cs typeface="Times New Roman" panose="02020603050405020304" pitchFamily="18" charset="0"/>
              </a:rPr>
              <a:t>gl</a:t>
            </a:r>
            <a:r>
              <a:rPr lang="kk-KZ" sz="2400" dirty="0">
                <a:latin typeface="Times New Roman" panose="02020603050405020304" pitchFamily="18" charset="0"/>
                <a:ea typeface="Times New Roman"/>
                <a:cs typeface="Times New Roman" panose="02020603050405020304" pitchFamily="18" charset="0"/>
              </a:rPr>
              <a:t> = "kara";</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a:cs typeface="Times New Roman" panose="02020603050405020304" pitchFamily="18" charset="0"/>
              </a:rPr>
              <a:t> </a:t>
            </a:r>
            <a:r>
              <a:rPr lang="ru-RU" sz="2400" dirty="0" err="1">
                <a:latin typeface="Times New Roman" panose="02020603050405020304" pitchFamily="18" charset="0"/>
                <a:ea typeface="Times New Roman"/>
                <a:cs typeface="Times New Roman" panose="02020603050405020304" pitchFamily="18" charset="0"/>
              </a:rPr>
              <a:t>styd</a:t>
            </a:r>
            <a:r>
              <a:rPr lang="en-US" sz="2400" dirty="0">
                <a:latin typeface="Times New Roman" panose="02020603050405020304" pitchFamily="18" charset="0"/>
                <a:ea typeface="Times New Roman"/>
                <a:cs typeface="Times New Roman" panose="02020603050405020304" pitchFamily="18" charset="0"/>
              </a:rPr>
              <a:t>.</a:t>
            </a:r>
            <a:r>
              <a:rPr lang="ru-RU" sz="2400" dirty="0" err="1">
                <a:latin typeface="Times New Roman" panose="02020603050405020304" pitchFamily="18" charset="0"/>
                <a:ea typeface="Times New Roman"/>
                <a:cs typeface="Times New Roman" panose="02020603050405020304" pitchFamily="18" charset="0"/>
              </a:rPr>
              <a:t>rost</a:t>
            </a:r>
            <a:r>
              <a:rPr lang="en-US" sz="2400" dirty="0">
                <a:latin typeface="Times New Roman" panose="02020603050405020304" pitchFamily="18" charset="0"/>
                <a:ea typeface="Times New Roman"/>
                <a:cs typeface="Times New Roman" panose="02020603050405020304" pitchFamily="18" charset="0"/>
              </a:rPr>
              <a:t> = 173;</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en-US" sz="2400" dirty="0">
                <a:latin typeface="Times New Roman" panose="02020603050405020304" pitchFamily="18" charset="0"/>
                <a:ea typeface="Times New Roman"/>
                <a:cs typeface="Times New Roman" panose="02020603050405020304" pitchFamily="18" charset="0"/>
              </a:rPr>
              <a:t> </a:t>
            </a:r>
            <a:r>
              <a:rPr lang="ru-RU" sz="2400" dirty="0" err="1">
                <a:latin typeface="Times New Roman" panose="02020603050405020304" pitchFamily="18" charset="0"/>
                <a:ea typeface="Times New Roman"/>
                <a:cs typeface="Times New Roman" panose="02020603050405020304" pitchFamily="18" charset="0"/>
              </a:rPr>
              <a:t>styd</a:t>
            </a:r>
            <a:r>
              <a:rPr lang="en-US" sz="2400" dirty="0">
                <a:latin typeface="Times New Roman" panose="02020603050405020304" pitchFamily="18" charset="0"/>
                <a:ea typeface="Times New Roman"/>
                <a:cs typeface="Times New Roman" panose="02020603050405020304" pitchFamily="18" charset="0"/>
              </a:rPr>
              <a:t>.</a:t>
            </a:r>
            <a:r>
              <a:rPr lang="ru-RU" sz="2400" dirty="0" err="1">
                <a:latin typeface="Times New Roman" panose="02020603050405020304" pitchFamily="18" charset="0"/>
                <a:ea typeface="Times New Roman"/>
                <a:cs typeface="Times New Roman" panose="02020603050405020304" pitchFamily="18" charset="0"/>
              </a:rPr>
              <a:t>ves</a:t>
            </a:r>
            <a:r>
              <a:rPr lang="en-US" sz="2400" dirty="0">
                <a:latin typeface="Times New Roman" panose="02020603050405020304" pitchFamily="18" charset="0"/>
                <a:ea typeface="Times New Roman"/>
                <a:cs typeface="Times New Roman" panose="02020603050405020304" pitchFamily="18" charset="0"/>
              </a:rPr>
              <a:t> = 68;</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en-US" sz="2400" dirty="0">
                <a:latin typeface="Times New Roman" panose="02020603050405020304" pitchFamily="18" charset="0"/>
                <a:ea typeface="Times New Roman"/>
                <a:cs typeface="Times New Roman" panose="02020603050405020304" pitchFamily="18" charset="0"/>
              </a:rPr>
              <a:t> </a:t>
            </a:r>
            <a:r>
              <a:rPr lang="ru-RU" sz="2400" dirty="0" err="1">
                <a:latin typeface="Times New Roman" panose="02020603050405020304" pitchFamily="18" charset="0"/>
                <a:ea typeface="Times New Roman"/>
                <a:cs typeface="Times New Roman" panose="02020603050405020304" pitchFamily="18" charset="0"/>
              </a:rPr>
              <a:t>styd</a:t>
            </a:r>
            <a:r>
              <a:rPr lang="en-US" sz="2400" dirty="0">
                <a:latin typeface="Times New Roman" panose="02020603050405020304" pitchFamily="18" charset="0"/>
                <a:ea typeface="Times New Roman"/>
                <a:cs typeface="Times New Roman" panose="02020603050405020304" pitchFamily="18" charset="0"/>
              </a:rPr>
              <a:t>.</a:t>
            </a:r>
            <a:r>
              <a:rPr lang="ru-RU" sz="2400" dirty="0" err="1">
                <a:latin typeface="Times New Roman" panose="02020603050405020304" pitchFamily="18" charset="0"/>
                <a:ea typeface="Times New Roman"/>
                <a:cs typeface="Times New Roman" panose="02020603050405020304" pitchFamily="18" charset="0"/>
              </a:rPr>
              <a:t>raz</a:t>
            </a:r>
            <a:r>
              <a:rPr lang="en-US" sz="2400" dirty="0">
                <a:latin typeface="Times New Roman" panose="02020603050405020304" pitchFamily="18" charset="0"/>
                <a:ea typeface="Times New Roman"/>
                <a:cs typeface="Times New Roman" panose="02020603050405020304" pitchFamily="18" charset="0"/>
              </a:rPr>
              <a:t>_</a:t>
            </a:r>
            <a:r>
              <a:rPr lang="ru-RU" sz="2400" dirty="0" err="1">
                <a:latin typeface="Times New Roman" panose="02020603050405020304" pitchFamily="18" charset="0"/>
                <a:ea typeface="Times New Roman"/>
                <a:cs typeface="Times New Roman" panose="02020603050405020304" pitchFamily="18" charset="0"/>
              </a:rPr>
              <a:t>ob</a:t>
            </a:r>
            <a:r>
              <a:rPr lang="en-US" sz="2400" dirty="0">
                <a:latin typeface="Times New Roman" panose="02020603050405020304" pitchFamily="18" charset="0"/>
                <a:ea typeface="Times New Roman"/>
                <a:cs typeface="Times New Roman" panose="02020603050405020304" pitchFamily="18" charset="0"/>
              </a:rPr>
              <a:t> = 27.5;</a:t>
            </a:r>
            <a:endParaRPr lang="ru-RU" sz="2400" dirty="0">
              <a:latin typeface="Times New Roman" panose="02020603050405020304" pitchFamily="18" charset="0"/>
              <a:ea typeface="Times New Roman"/>
              <a:cs typeface="Times New Roman" panose="02020603050405020304" pitchFamily="18" charset="0"/>
            </a:endParaRPr>
          </a:p>
          <a:p>
            <a:pPr indent="450215" algn="just">
              <a:spcAft>
                <a:spcPts val="0"/>
              </a:spcAft>
            </a:pPr>
            <a:r>
              <a:rPr lang="en-US" sz="2400" dirty="0">
                <a:latin typeface="Times New Roman" panose="02020603050405020304" pitchFamily="18" charset="0"/>
                <a:ea typeface="Times New Roman"/>
                <a:cs typeface="Times New Roman" panose="02020603050405020304" pitchFamily="18" charset="0"/>
              </a:rPr>
              <a:t> </a:t>
            </a:r>
            <a:r>
              <a:rPr lang="it-IT" sz="2400" dirty="0">
                <a:latin typeface="Times New Roman" panose="02020603050405020304" pitchFamily="18" charset="0"/>
                <a:ea typeface="Times New Roman"/>
                <a:cs typeface="Times New Roman" panose="02020603050405020304" pitchFamily="18" charset="0"/>
              </a:rPr>
              <a:t>styd</a:t>
            </a:r>
            <a:r>
              <a:rPr lang="en-US" sz="2400" dirty="0">
                <a:latin typeface="Times New Roman" panose="02020603050405020304" pitchFamily="18" charset="0"/>
                <a:ea typeface="Times New Roman"/>
                <a:cs typeface="Times New Roman" panose="02020603050405020304" pitchFamily="18" charset="0"/>
              </a:rPr>
              <a:t>.</a:t>
            </a:r>
            <a:r>
              <a:rPr lang="it-IT" sz="2400" dirty="0">
                <a:latin typeface="Times New Roman" panose="02020603050405020304" pitchFamily="18" charset="0"/>
                <a:ea typeface="Times New Roman"/>
                <a:cs typeface="Times New Roman" panose="02020603050405020304" pitchFamily="18" charset="0"/>
              </a:rPr>
              <a:t>god</a:t>
            </a:r>
            <a:r>
              <a:rPr lang="en-US" sz="2400" dirty="0">
                <a:latin typeface="Times New Roman" panose="02020603050405020304" pitchFamily="18" charset="0"/>
                <a:ea typeface="Times New Roman"/>
                <a:cs typeface="Times New Roman" panose="02020603050405020304" pitchFamily="18" charset="0"/>
              </a:rPr>
              <a:t>_</a:t>
            </a:r>
            <a:r>
              <a:rPr lang="it-IT" sz="2400" dirty="0">
                <a:latin typeface="Times New Roman" panose="02020603050405020304" pitchFamily="18" charset="0"/>
                <a:ea typeface="Times New Roman"/>
                <a:cs typeface="Times New Roman" panose="02020603050405020304" pitchFamily="18" charset="0"/>
              </a:rPr>
              <a:t>roj</a:t>
            </a:r>
            <a:r>
              <a:rPr lang="en-US" sz="2400" dirty="0">
                <a:latin typeface="Times New Roman" panose="02020603050405020304" pitchFamily="18" charset="0"/>
                <a:ea typeface="Times New Roman"/>
                <a:cs typeface="Times New Roman" panose="02020603050405020304" pitchFamily="18" charset="0"/>
              </a:rPr>
              <a:t> = 1986;</a:t>
            </a:r>
            <a:endParaRPr lang="ru-RU" sz="2400" dirty="0">
              <a:latin typeface="Times New Roman" panose="02020603050405020304" pitchFamily="18" charset="0"/>
              <a:ea typeface="Times New Roman"/>
              <a:cs typeface="Times New Roman" panose="02020603050405020304" pitchFamily="18" charset="0"/>
            </a:endParaRPr>
          </a:p>
        </p:txBody>
      </p:sp>
      <p:sp>
        <p:nvSpPr>
          <p:cNvPr id="15" name="Прямоугольник 14">
            <a:extLst>
              <a:ext uri="{FF2B5EF4-FFF2-40B4-BE49-F238E27FC236}">
                <a16:creationId xmlns:a16="http://schemas.microsoft.com/office/drawing/2014/main" id="{3A237D4A-66BD-4BB7-A4C5-BCAFDD11D843}"/>
              </a:ext>
            </a:extLst>
          </p:cNvPr>
          <p:cNvSpPr/>
          <p:nvPr/>
        </p:nvSpPr>
        <p:spPr>
          <a:xfrm>
            <a:off x="611560" y="893574"/>
            <a:ext cx="7920880" cy="830997"/>
          </a:xfrm>
          <a:prstGeom prst="rect">
            <a:avLst/>
          </a:prstGeom>
        </p:spPr>
        <p:txBody>
          <a:bodyPr wrap="square">
            <a:spAutoFit/>
          </a:bodyPr>
          <a:lstStyle/>
          <a:p>
            <a:pPr indent="450215" algn="just">
              <a:spcAft>
                <a:spcPts val="0"/>
              </a:spcAft>
            </a:pPr>
            <a:r>
              <a:rPr lang="kk-KZ" sz="2400" dirty="0">
                <a:latin typeface="Times New Roman"/>
                <a:ea typeface="Times New Roman"/>
              </a:rPr>
              <a:t>Бағдарламалауда нақты </a:t>
            </a:r>
            <a:r>
              <a:rPr lang="kk-KZ" sz="2400" b="1" dirty="0">
                <a:latin typeface="Times New Roman"/>
                <a:ea typeface="Times New Roman"/>
              </a:rPr>
              <a:t>жазба өрістері </a:t>
            </a:r>
            <a:r>
              <a:rPr lang="kk-KZ" sz="2400" dirty="0">
                <a:latin typeface="Times New Roman"/>
                <a:ea typeface="Times New Roman"/>
              </a:rPr>
              <a:t>қолданылғанда, атауы келесідей жазылады: </a:t>
            </a:r>
            <a:endParaRPr lang="en-US" sz="2400" dirty="0">
              <a:latin typeface="Times New Roman"/>
              <a:ea typeface="Times New Roman"/>
            </a:endParaRPr>
          </a:p>
        </p:txBody>
      </p:sp>
    </p:spTree>
    <p:extLst>
      <p:ext uri="{BB962C8B-B14F-4D97-AF65-F5344CB8AC3E}">
        <p14:creationId xmlns:p14="http://schemas.microsoft.com/office/powerpoint/2010/main" val="3062575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294" y="558984"/>
            <a:ext cx="8280920" cy="1015663"/>
          </a:xfrm>
          <a:prstGeom prst="rect">
            <a:avLst/>
          </a:prstGeom>
        </p:spPr>
        <p:txBody>
          <a:bodyPr wrap="square">
            <a:spAutoFit/>
          </a:bodyPr>
          <a:lstStyle/>
          <a:p>
            <a:pPr indent="450215" algn="just">
              <a:spcAft>
                <a:spcPts val="0"/>
              </a:spcAft>
            </a:pPr>
            <a:r>
              <a:rPr lang="kk-KZ" sz="2000" dirty="0">
                <a:latin typeface="Times New Roman"/>
                <a:ea typeface="Times New Roman"/>
              </a:rPr>
              <a:t>Келесі мысалды қарастырайық. Студент типіндегі жазбаны анықтау, мәндерді енгізу, студент туралы мәліметтерді шығару керек. Бағдарлама </a:t>
            </a:r>
            <a:r>
              <a:rPr lang="ru-RU" sz="2000" dirty="0">
                <a:latin typeface="Times New Roman"/>
                <a:ea typeface="Times New Roman"/>
              </a:rPr>
              <a:t>код</a:t>
            </a:r>
            <a:r>
              <a:rPr lang="kk-KZ" sz="2000" dirty="0">
                <a:latin typeface="Times New Roman"/>
                <a:ea typeface="Times New Roman"/>
              </a:rPr>
              <a:t>ы мысалы</a:t>
            </a:r>
            <a:r>
              <a:rPr lang="en-US" sz="2000" dirty="0">
                <a:latin typeface="Times New Roman"/>
                <a:ea typeface="Times New Roman"/>
              </a:rPr>
              <a:t>:</a:t>
            </a:r>
            <a:endParaRPr lang="ru-RU" sz="2000" dirty="0">
              <a:latin typeface="Times New Roman"/>
              <a:ea typeface="Times New Roman"/>
            </a:endParaRPr>
          </a:p>
        </p:txBody>
      </p:sp>
      <p:sp>
        <p:nvSpPr>
          <p:cNvPr id="3" name="Rectangle 1"/>
          <p:cNvSpPr>
            <a:spLocks noChangeArrowheads="1"/>
          </p:cNvSpPr>
          <p:nvPr/>
        </p:nvSpPr>
        <p:spPr bwMode="auto">
          <a:xfrm>
            <a:off x="659846" y="1573264"/>
            <a:ext cx="8002368" cy="47089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kk-KZ" b="1" dirty="0">
                <a:solidFill>
                  <a:srgbClr val="0000FF"/>
                </a:solidFill>
                <a:latin typeface="Times New Roman" pitchFamily="18" charset="0"/>
                <a:ea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struct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stydent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public</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string</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name,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cvet_gl</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public</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int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rost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ves</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god_roj</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public</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double</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raz_ob</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static</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void</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Main()</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kk-KZ"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stydent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styd</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en-US"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new</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stydent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Console</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Имя</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студента</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{0}"</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styd.name);</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Console</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глаза</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{0}"</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styd.cvet_gl</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Console</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рост</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студента</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{0}"</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styd.rost</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Console</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год</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его</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рождения</a:t>
            </a:r>
            <a:r>
              <a:rPr kumimoji="0" lang="en-US" b="1"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{0}"</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styd.god_roj</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1" i="0" u="none" strike="noStrike" cap="none" normalizeH="0" baseline="0" dirty="0">
              <a:ln>
                <a:noFill/>
              </a:ln>
              <a:solidFill>
                <a:schemeClr val="tx1"/>
              </a:solidFill>
              <a:effectLst/>
              <a:latin typeface="Times New Roman" pitchFamily="18" charset="0"/>
              <a:cs typeface="Times New Roman" pitchFamily="18" charset="0"/>
            </a:endParaRPr>
          </a:p>
          <a:p>
            <a:pPr>
              <a:spcAft>
                <a:spcPts val="0"/>
              </a:spcAft>
            </a:pPr>
            <a:r>
              <a:rPr kumimoji="0" lang="kk-KZ"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kk-KZ"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a:spcAft>
                <a:spcPts val="0"/>
              </a:spcAft>
            </a:pPr>
            <a:r>
              <a:rPr lang="it-IT" b="1" dirty="0">
                <a:latin typeface="Courier New"/>
                <a:ea typeface="Times New Roman"/>
              </a:rPr>
              <a:t>styd.name = </a:t>
            </a:r>
            <a:r>
              <a:rPr lang="it-IT" b="1" dirty="0">
                <a:solidFill>
                  <a:srgbClr val="800000"/>
                </a:solidFill>
                <a:latin typeface="Courier New"/>
                <a:ea typeface="Times New Roman"/>
              </a:rPr>
              <a:t>"</a:t>
            </a:r>
            <a:r>
              <a:rPr lang="ru-RU" b="1" dirty="0">
                <a:solidFill>
                  <a:srgbClr val="800000"/>
                </a:solidFill>
                <a:latin typeface="Courier New"/>
                <a:ea typeface="Times New Roman"/>
              </a:rPr>
              <a:t>Иванов</a:t>
            </a:r>
            <a:r>
              <a:rPr lang="it-IT" b="1" dirty="0">
                <a:solidFill>
                  <a:srgbClr val="800000"/>
                </a:solidFill>
                <a:latin typeface="Courier New"/>
                <a:ea typeface="Times New Roman"/>
              </a:rPr>
              <a:t>"</a:t>
            </a:r>
            <a:r>
              <a:rPr lang="it-IT" b="1" dirty="0">
                <a:latin typeface="Courier New"/>
                <a:ea typeface="Times New Roman"/>
              </a:rPr>
              <a:t>;  styd.cvet_gl = </a:t>
            </a:r>
            <a:r>
              <a:rPr lang="it-IT" b="1" dirty="0">
                <a:solidFill>
                  <a:srgbClr val="800000"/>
                </a:solidFill>
                <a:latin typeface="Courier New"/>
                <a:ea typeface="Times New Roman"/>
              </a:rPr>
              <a:t>"</a:t>
            </a:r>
            <a:r>
              <a:rPr lang="ru-RU" b="1" dirty="0">
                <a:solidFill>
                  <a:srgbClr val="800000"/>
                </a:solidFill>
                <a:latin typeface="Courier New"/>
                <a:ea typeface="Times New Roman"/>
              </a:rPr>
              <a:t>карие</a:t>
            </a:r>
            <a:r>
              <a:rPr lang="it-IT" b="1" dirty="0">
                <a:solidFill>
                  <a:srgbClr val="800000"/>
                </a:solidFill>
                <a:latin typeface="Courier New"/>
                <a:ea typeface="Times New Roman"/>
              </a:rPr>
              <a:t>"</a:t>
            </a:r>
            <a:r>
              <a:rPr lang="it-IT" b="1" dirty="0">
                <a:latin typeface="Courier New"/>
                <a:ea typeface="Times New Roman"/>
              </a:rPr>
              <a:t>;</a:t>
            </a:r>
            <a:endParaRPr lang="ru-RU" sz="1200" b="1" dirty="0">
              <a:latin typeface="Times New Roman"/>
              <a:ea typeface="Times New Roman"/>
            </a:endParaRPr>
          </a:p>
          <a:p>
            <a:pPr>
              <a:spcAft>
                <a:spcPts val="0"/>
              </a:spcAft>
            </a:pPr>
            <a:r>
              <a:rPr lang="it-IT" b="1" dirty="0">
                <a:latin typeface="Courier New"/>
                <a:ea typeface="Times New Roman"/>
              </a:rPr>
              <a:t>            </a:t>
            </a:r>
            <a:r>
              <a:rPr lang="ru-RU" b="1" dirty="0" err="1">
                <a:latin typeface="Courier New"/>
                <a:ea typeface="Times New Roman"/>
              </a:rPr>
              <a:t>styd.rost</a:t>
            </a:r>
            <a:r>
              <a:rPr lang="ru-RU" b="1" dirty="0">
                <a:latin typeface="Courier New"/>
                <a:ea typeface="Times New Roman"/>
              </a:rPr>
              <a:t> = 173; </a:t>
            </a:r>
            <a:r>
              <a:rPr lang="ru-RU" b="1" dirty="0" err="1">
                <a:latin typeface="Courier New"/>
                <a:ea typeface="Times New Roman"/>
              </a:rPr>
              <a:t>styd.ves</a:t>
            </a:r>
            <a:r>
              <a:rPr lang="ru-RU" b="1" dirty="0">
                <a:latin typeface="Courier New"/>
                <a:ea typeface="Times New Roman"/>
              </a:rPr>
              <a:t> = 68;</a:t>
            </a:r>
          </a:p>
          <a:p>
            <a:pPr>
              <a:spcAft>
                <a:spcPts val="0"/>
              </a:spcAft>
            </a:pPr>
            <a:r>
              <a:rPr lang="kk-KZ" sz="1200" b="1" dirty="0">
                <a:latin typeface="Courier New"/>
                <a:ea typeface="Times New Roman"/>
              </a:rPr>
              <a:t>.....</a:t>
            </a:r>
            <a:endParaRPr kumimoji="0" lang="en-US" b="1"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endParaRPr>
          </a:p>
        </p:txBody>
      </p:sp>
      <p:sp>
        <p:nvSpPr>
          <p:cNvPr id="4" name="Прямоугольник 3"/>
          <p:cNvSpPr/>
          <p:nvPr/>
        </p:nvSpPr>
        <p:spPr>
          <a:xfrm>
            <a:off x="251520" y="188640"/>
            <a:ext cx="8568952" cy="400110"/>
          </a:xfrm>
          <a:prstGeom prst="rect">
            <a:avLst/>
          </a:prstGeom>
        </p:spPr>
        <p:txBody>
          <a:bodyPr wrap="square">
            <a:spAutoFit/>
          </a:bodyPr>
          <a:lstStyle/>
          <a:p>
            <a:pPr algn="ctr"/>
            <a:r>
              <a:rPr lang="kk-KZ" sz="2000" b="1" dirty="0">
                <a:latin typeface="Times New Roman" pitchFamily="18" charset="0"/>
                <a:cs typeface="Times New Roman" pitchFamily="18" charset="0"/>
              </a:rPr>
              <a:t>ҚҰРЫЛЫМДАР</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60327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4098" y="116632"/>
            <a:ext cx="3536224" cy="400110"/>
          </a:xfrm>
          <a:prstGeom prst="rect">
            <a:avLst/>
          </a:prstGeom>
        </p:spPr>
        <p:txBody>
          <a:bodyPr wrap="none">
            <a:spAutoFit/>
          </a:bodyPr>
          <a:lstStyle/>
          <a:p>
            <a:r>
              <a:rPr lang="kk-KZ" sz="2000" b="1" dirty="0">
                <a:latin typeface="Times New Roman" pitchFamily="18" charset="0"/>
                <a:cs typeface="Times New Roman" pitchFamily="18" charset="0"/>
              </a:rPr>
              <a:t>Құрылым массивін қолдану </a:t>
            </a:r>
            <a:endParaRPr lang="ru-RU" sz="2000" b="1" dirty="0">
              <a:latin typeface="Times New Roman" pitchFamily="18" charset="0"/>
              <a:cs typeface="Times New Roman" pitchFamily="18" charset="0"/>
            </a:endParaRPr>
          </a:p>
        </p:txBody>
      </p:sp>
      <p:sp>
        <p:nvSpPr>
          <p:cNvPr id="3" name="Прямоугольник 2"/>
          <p:cNvSpPr/>
          <p:nvPr/>
        </p:nvSpPr>
        <p:spPr>
          <a:xfrm>
            <a:off x="438489" y="564269"/>
            <a:ext cx="8352928" cy="1323439"/>
          </a:xfrm>
          <a:prstGeom prst="rect">
            <a:avLst/>
          </a:prstGeom>
        </p:spPr>
        <p:txBody>
          <a:bodyPr wrap="square">
            <a:spAutoFit/>
          </a:bodyPr>
          <a:lstStyle/>
          <a:p>
            <a:pPr indent="450215" algn="just">
              <a:spcAft>
                <a:spcPts val="0"/>
              </a:spcAft>
            </a:pPr>
            <a:r>
              <a:rPr lang="kk-KZ" sz="2000" dirty="0">
                <a:latin typeface="Times New Roman"/>
                <a:ea typeface="Times New Roman"/>
              </a:rPr>
              <a:t>Компьютер жадысында ақпаратты көрсетудің жиі қолданылатын формаларының бірі - жазбалар массиві түрінде деректерді ұйымдастыру. </a:t>
            </a:r>
            <a:endParaRPr lang="en-US" sz="2000" dirty="0">
              <a:latin typeface="Times New Roman"/>
              <a:ea typeface="Times New Roman"/>
            </a:endParaRPr>
          </a:p>
          <a:p>
            <a:pPr indent="450215" algn="just">
              <a:spcAft>
                <a:spcPts val="0"/>
              </a:spcAft>
            </a:pPr>
            <a:r>
              <a:rPr lang="kk-KZ" sz="2000" dirty="0">
                <a:latin typeface="Times New Roman"/>
                <a:ea typeface="Times New Roman"/>
              </a:rPr>
              <a:t>10.1 есебін мысалға ала отырып деректерді өңдейтін, жазбалар массиві түрінде көрсетілген кейбір алгоритмдерді қарастырайық. </a:t>
            </a:r>
            <a:endParaRPr lang="ru-RU" sz="2000" dirty="0">
              <a:effectLst/>
              <a:latin typeface="Times New Roman"/>
              <a:ea typeface="Times New Roman"/>
            </a:endParaRPr>
          </a:p>
        </p:txBody>
      </p:sp>
      <p:sp>
        <p:nvSpPr>
          <p:cNvPr id="5" name="Прямоугольник 4"/>
          <p:cNvSpPr/>
          <p:nvPr/>
        </p:nvSpPr>
        <p:spPr>
          <a:xfrm>
            <a:off x="525024" y="1941043"/>
            <a:ext cx="8179857" cy="4093428"/>
          </a:xfrm>
          <a:prstGeom prst="rect">
            <a:avLst/>
          </a:prstGeom>
        </p:spPr>
        <p:txBody>
          <a:bodyPr wrap="square">
            <a:spAutoFit/>
          </a:bodyPr>
          <a:lstStyle/>
          <a:p>
            <a:pPr indent="450215" algn="just">
              <a:spcAft>
                <a:spcPts val="0"/>
              </a:spcAft>
            </a:pPr>
            <a:r>
              <a:rPr lang="kk-KZ" sz="2000" b="1" dirty="0">
                <a:latin typeface="Times New Roman"/>
                <a:ea typeface="Times New Roman"/>
              </a:rPr>
              <a:t>10.1-есеп. </a:t>
            </a:r>
            <a:r>
              <a:rPr lang="ru-RU" sz="2000" dirty="0">
                <a:latin typeface="Times New Roman"/>
                <a:ea typeface="Times New Roman"/>
              </a:rPr>
              <a:t>Студент</a:t>
            </a:r>
            <a:r>
              <a:rPr lang="kk-KZ" sz="2000" dirty="0">
                <a:latin typeface="Times New Roman"/>
                <a:ea typeface="Times New Roman"/>
              </a:rPr>
              <a:t>тер туралы кездейсоқ </a:t>
            </a:r>
            <a:r>
              <a:rPr lang="kk-KZ" sz="2000" u="sng" dirty="0">
                <a:latin typeface="Times New Roman"/>
                <a:ea typeface="Times New Roman"/>
              </a:rPr>
              <a:t>20 жазбалар </a:t>
            </a:r>
            <a:r>
              <a:rPr lang="kk-KZ" sz="2000" dirty="0">
                <a:latin typeface="Times New Roman"/>
                <a:ea typeface="Times New Roman"/>
              </a:rPr>
              <a:t>массивін құру. </a:t>
            </a:r>
            <a:r>
              <a:rPr lang="kk-KZ" sz="2000" u="sng" dirty="0">
                <a:latin typeface="Times New Roman"/>
                <a:ea typeface="Times New Roman"/>
              </a:rPr>
              <a:t>Әрбір жазба </a:t>
            </a:r>
            <a:r>
              <a:rPr lang="kk-KZ" sz="2000" dirty="0">
                <a:latin typeface="Times New Roman"/>
                <a:ea typeface="Times New Roman"/>
              </a:rPr>
              <a:t>студенттің </a:t>
            </a:r>
            <a:r>
              <a:rPr lang="kk-KZ" sz="2000" u="sng" dirty="0">
                <a:latin typeface="Times New Roman"/>
                <a:ea typeface="Times New Roman"/>
              </a:rPr>
              <a:t>тегі</a:t>
            </a:r>
            <a:r>
              <a:rPr lang="kk-KZ" sz="2000" dirty="0">
                <a:latin typeface="Times New Roman"/>
                <a:ea typeface="Times New Roman"/>
              </a:rPr>
              <a:t> (алты кездейсоқ әріп, біріншісі бас әріп) мен "</a:t>
            </a:r>
            <a:r>
              <a:rPr lang="kk-KZ" sz="2000" u="sng" dirty="0">
                <a:latin typeface="Times New Roman"/>
                <a:ea typeface="Times New Roman"/>
              </a:rPr>
              <a:t>Физика. Тарих. Матем. Бағдарл. Информ." пәндерінің</a:t>
            </a:r>
            <a:r>
              <a:rPr lang="kk-KZ" sz="2000" u="sng" dirty="0">
                <a:latin typeface="Courier New"/>
                <a:ea typeface="Times New Roman"/>
              </a:rPr>
              <a:t> </a:t>
            </a:r>
            <a:r>
              <a:rPr lang="kk-KZ" sz="2000" u="sng" dirty="0">
                <a:latin typeface="Times New Roman"/>
                <a:ea typeface="Times New Roman"/>
              </a:rPr>
              <a:t>бес кездейсоқ </a:t>
            </a:r>
            <a:r>
              <a:rPr lang="kk-KZ" sz="2000" dirty="0">
                <a:latin typeface="Times New Roman"/>
                <a:ea typeface="Times New Roman"/>
              </a:rPr>
              <a:t>бағаларынан тұрады.</a:t>
            </a:r>
            <a:endParaRPr lang="ru-RU" sz="2000" dirty="0">
              <a:latin typeface="Times New Roman"/>
              <a:ea typeface="Times New Roman"/>
            </a:endParaRPr>
          </a:p>
          <a:p>
            <a:pPr indent="450215" algn="just">
              <a:spcAft>
                <a:spcPts val="0"/>
              </a:spcAft>
            </a:pPr>
            <a:r>
              <a:rPr lang="kk-KZ" sz="2000" dirty="0">
                <a:latin typeface="Times New Roman"/>
                <a:ea typeface="Times New Roman"/>
              </a:rPr>
              <a:t>1</a:t>
            </a:r>
            <a:r>
              <a:rPr lang="ru-RU" sz="2000" dirty="0">
                <a:latin typeface="Times New Roman"/>
                <a:ea typeface="Times New Roman"/>
              </a:rPr>
              <a:t>)</a:t>
            </a:r>
            <a:r>
              <a:rPr lang="kk-KZ" sz="2000" dirty="0">
                <a:latin typeface="Times New Roman"/>
                <a:ea typeface="Times New Roman"/>
              </a:rPr>
              <a:t>Құрылған жазбалар массивін шығару. 2)Әрбір студент бойынша бағалар қосындысын есептейтін және шығаратын өңдеу жұмысын орындау керек.</a:t>
            </a:r>
            <a:endParaRPr lang="ru-RU" sz="2000" dirty="0">
              <a:latin typeface="Times New Roman"/>
              <a:ea typeface="Times New Roman"/>
            </a:endParaRPr>
          </a:p>
          <a:p>
            <a:pPr indent="450215" algn="just">
              <a:spcAft>
                <a:spcPts val="0"/>
              </a:spcAft>
            </a:pPr>
            <a:r>
              <a:rPr lang="kk-KZ" sz="2000" dirty="0">
                <a:latin typeface="Times New Roman"/>
                <a:ea typeface="Times New Roman"/>
              </a:rPr>
              <a:t>3) Емтиханнан ең үлкен және ең кіші бағалар алған студенттерді монитор экранына шығару керек. </a:t>
            </a:r>
            <a:endParaRPr lang="ru-RU" sz="2000" dirty="0">
              <a:latin typeface="Times New Roman"/>
              <a:ea typeface="Times New Roman"/>
            </a:endParaRPr>
          </a:p>
          <a:p>
            <a:pPr indent="450215" algn="just">
              <a:spcAft>
                <a:spcPts val="0"/>
              </a:spcAft>
            </a:pPr>
            <a:r>
              <a:rPr lang="kk-KZ" sz="2000" dirty="0">
                <a:latin typeface="Times New Roman"/>
                <a:ea typeface="Times New Roman"/>
              </a:rPr>
              <a:t>Кодтар кестесінде бас әріптер (кириллица) 1040 – 1071 нөмерлерінде, ал кіші әріптер 1072 – 1102 аралығында орналасады. Сондықтан студент тегін жазғанда бірінші әріп бірінші диапазоннан, ал қалған бес әріп екінші диапазоннан алынады. </a:t>
            </a:r>
            <a:endParaRPr lang="ru-RU" sz="2000" dirty="0">
              <a:effectLst/>
              <a:latin typeface="Times New Roman"/>
              <a:ea typeface="Times New Roman"/>
            </a:endParaRPr>
          </a:p>
        </p:txBody>
      </p:sp>
    </p:spTree>
    <p:extLst>
      <p:ext uri="{BB962C8B-B14F-4D97-AF65-F5344CB8AC3E}">
        <p14:creationId xmlns:p14="http://schemas.microsoft.com/office/powerpoint/2010/main" val="2866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7632848" cy="3539430"/>
          </a:xfrm>
          <a:prstGeom prst="rect">
            <a:avLst/>
          </a:prstGeom>
          <a:ln>
            <a:solidFill>
              <a:schemeClr val="tx1"/>
            </a:solidFill>
          </a:ln>
        </p:spPr>
        <p:txBody>
          <a:bodyPr wrap="square">
            <a:spAutoFit/>
          </a:bodyPr>
          <a:lstStyle/>
          <a:p>
            <a:pPr>
              <a:spcAft>
                <a:spcPts val="0"/>
              </a:spcAft>
            </a:pPr>
            <a:r>
              <a:rPr lang="en-US" sz="2800" b="1" dirty="0">
                <a:solidFill>
                  <a:srgbClr val="0000FF"/>
                </a:solidFill>
                <a:latin typeface="Times New Roman" panose="02020603050405020304" pitchFamily="18" charset="0"/>
                <a:ea typeface="Times New Roman"/>
                <a:cs typeface="Times New Roman" panose="02020603050405020304" pitchFamily="18" charset="0"/>
              </a:rPr>
              <a:t>public</a:t>
            </a:r>
            <a:r>
              <a:rPr lang="en-US" sz="2800" b="1" dirty="0">
                <a:latin typeface="Times New Roman" panose="02020603050405020304" pitchFamily="18" charset="0"/>
                <a:ea typeface="Times New Roman"/>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a:cs typeface="Times New Roman" panose="02020603050405020304" pitchFamily="18" charset="0"/>
              </a:rPr>
              <a:t>struct</a:t>
            </a:r>
            <a:r>
              <a:rPr lang="en-US" sz="2800" b="1" dirty="0">
                <a:latin typeface="Times New Roman" panose="02020603050405020304" pitchFamily="18" charset="0"/>
                <a:ea typeface="Times New Roman"/>
                <a:cs typeface="Times New Roman" panose="02020603050405020304" pitchFamily="18" charset="0"/>
              </a:rPr>
              <a:t> </a:t>
            </a:r>
            <a:r>
              <a:rPr lang="en-US" sz="2800" b="1" dirty="0" err="1">
                <a:solidFill>
                  <a:srgbClr val="008080"/>
                </a:solidFill>
                <a:latin typeface="Times New Roman" panose="02020603050405020304" pitchFamily="18" charset="0"/>
                <a:ea typeface="Times New Roman"/>
                <a:cs typeface="Times New Roman" panose="02020603050405020304" pitchFamily="18" charset="0"/>
              </a:rPr>
              <a:t>stydent</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r>
              <a:rPr lang="en-US" sz="2800" b="1" dirty="0">
                <a:solidFill>
                  <a:srgbClr val="0000FF"/>
                </a:solidFill>
                <a:latin typeface="Times New Roman" panose="02020603050405020304" pitchFamily="18" charset="0"/>
                <a:ea typeface="Times New Roman"/>
                <a:cs typeface="Times New Roman" panose="02020603050405020304" pitchFamily="18" charset="0"/>
              </a:rPr>
              <a:t>public</a:t>
            </a:r>
            <a:r>
              <a:rPr lang="en-US" sz="2800" b="1" dirty="0">
                <a:latin typeface="Times New Roman" panose="02020603050405020304" pitchFamily="18" charset="0"/>
                <a:ea typeface="Times New Roman"/>
                <a:cs typeface="Times New Roman" panose="02020603050405020304" pitchFamily="18" charset="0"/>
              </a:rPr>
              <a:t> </a:t>
            </a:r>
            <a:r>
              <a:rPr lang="en-US" sz="2800" b="1" dirty="0">
                <a:solidFill>
                  <a:srgbClr val="0000FF"/>
                </a:solidFill>
                <a:latin typeface="Times New Roman" panose="02020603050405020304" pitchFamily="18" charset="0"/>
                <a:ea typeface="Times New Roman"/>
                <a:cs typeface="Times New Roman" panose="02020603050405020304" pitchFamily="18" charset="0"/>
              </a:rPr>
              <a:t>string</a:t>
            </a:r>
            <a:r>
              <a:rPr lang="en-US" sz="2800" b="1" dirty="0">
                <a:latin typeface="Times New Roman" panose="02020603050405020304" pitchFamily="18" charset="0"/>
                <a:ea typeface="Times New Roman"/>
                <a:cs typeface="Times New Roman" panose="02020603050405020304" pitchFamily="18" charset="0"/>
              </a:rPr>
              <a:t> </a:t>
            </a:r>
            <a:r>
              <a:rPr lang="en-US" sz="2800" b="1" dirty="0" err="1">
                <a:latin typeface="Times New Roman" panose="02020603050405020304" pitchFamily="18" charset="0"/>
                <a:ea typeface="Times New Roman"/>
                <a:cs typeface="Times New Roman" panose="02020603050405020304" pitchFamily="18" charset="0"/>
              </a:rPr>
              <a:t>fio</a:t>
            </a:r>
            <a:r>
              <a:rPr lang="en-US" sz="2800" b="1" dirty="0">
                <a:latin typeface="Times New Roman" panose="02020603050405020304" pitchFamily="18" charset="0"/>
                <a:ea typeface="Times New Roman"/>
                <a:cs typeface="Times New Roman" panose="02020603050405020304" pitchFamily="18" charset="0"/>
              </a:rPr>
              <a:t>;</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r>
              <a:rPr lang="en-US" sz="2800" b="1" u="sng" dirty="0">
                <a:solidFill>
                  <a:srgbClr val="0000FF"/>
                </a:solidFill>
                <a:latin typeface="Times New Roman" panose="02020603050405020304" pitchFamily="18" charset="0"/>
                <a:ea typeface="Times New Roman"/>
                <a:cs typeface="Times New Roman" panose="02020603050405020304" pitchFamily="18" charset="0"/>
              </a:rPr>
              <a:t>public</a:t>
            </a:r>
            <a:r>
              <a:rPr lang="en-US" sz="2800" b="1" u="sng" dirty="0">
                <a:latin typeface="Times New Roman" panose="02020603050405020304" pitchFamily="18" charset="0"/>
                <a:ea typeface="Times New Roman"/>
                <a:cs typeface="Times New Roman" panose="02020603050405020304" pitchFamily="18" charset="0"/>
              </a:rPr>
              <a:t> </a:t>
            </a:r>
            <a:r>
              <a:rPr lang="en-US" sz="2800" b="1" u="sng" dirty="0" err="1">
                <a:solidFill>
                  <a:srgbClr val="0000FF"/>
                </a:solidFill>
                <a:latin typeface="Times New Roman" panose="02020603050405020304" pitchFamily="18" charset="0"/>
                <a:ea typeface="Times New Roman"/>
                <a:cs typeface="Times New Roman" panose="02020603050405020304" pitchFamily="18" charset="0"/>
              </a:rPr>
              <a:t>int</a:t>
            </a:r>
            <a:r>
              <a:rPr lang="en-US" sz="2800" b="1" u="sng" dirty="0">
                <a:latin typeface="Times New Roman" panose="02020603050405020304" pitchFamily="18" charset="0"/>
                <a:ea typeface="Times New Roman"/>
                <a:cs typeface="Times New Roman" panose="02020603050405020304" pitchFamily="18" charset="0"/>
              </a:rPr>
              <a:t>[] </a:t>
            </a:r>
            <a:r>
              <a:rPr lang="en-US" sz="2800" b="1" u="sng" dirty="0" err="1">
                <a:latin typeface="Times New Roman" panose="02020603050405020304" pitchFamily="18" charset="0"/>
                <a:ea typeface="Times New Roman"/>
                <a:cs typeface="Times New Roman" panose="02020603050405020304" pitchFamily="18" charset="0"/>
              </a:rPr>
              <a:t>ocen</a:t>
            </a:r>
            <a:r>
              <a:rPr lang="en-US" sz="2800" b="1" u="sng" dirty="0">
                <a:latin typeface="Times New Roman" panose="02020603050405020304" pitchFamily="18" charset="0"/>
                <a:ea typeface="Times New Roman"/>
                <a:cs typeface="Times New Roman" panose="02020603050405020304" pitchFamily="18" charset="0"/>
              </a:rPr>
              <a:t>;     </a:t>
            </a:r>
            <a:endParaRPr lang="ru-RU" sz="2800" b="1" u="sng"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solidFill>
                  <a:srgbClr val="0000FF"/>
                </a:solidFill>
                <a:latin typeface="Times New Roman" panose="02020603050405020304" pitchFamily="18" charset="0"/>
                <a:ea typeface="Times New Roman"/>
                <a:cs typeface="Times New Roman" panose="02020603050405020304" pitchFamily="18" charset="0"/>
              </a:rPr>
              <a:t>public</a:t>
            </a:r>
            <a:r>
              <a:rPr lang="en-US" sz="2800" b="1" dirty="0">
                <a:latin typeface="Times New Roman" panose="02020603050405020304" pitchFamily="18" charset="0"/>
                <a:ea typeface="Times New Roman"/>
                <a:cs typeface="Times New Roman" panose="02020603050405020304" pitchFamily="18" charset="0"/>
              </a:rPr>
              <a:t> </a:t>
            </a:r>
            <a:r>
              <a:rPr lang="en-US" sz="2800" b="1" dirty="0">
                <a:solidFill>
                  <a:srgbClr val="0000FF"/>
                </a:solidFill>
                <a:latin typeface="Times New Roman" panose="02020603050405020304" pitchFamily="18" charset="0"/>
                <a:ea typeface="Times New Roman"/>
                <a:cs typeface="Times New Roman" panose="02020603050405020304" pitchFamily="18" charset="0"/>
              </a:rPr>
              <a:t>static</a:t>
            </a:r>
            <a:r>
              <a:rPr lang="en-US" sz="2800" b="1" dirty="0">
                <a:latin typeface="Times New Roman" panose="02020603050405020304" pitchFamily="18" charset="0"/>
                <a:ea typeface="Times New Roman"/>
                <a:cs typeface="Times New Roman" panose="02020603050405020304" pitchFamily="18" charset="0"/>
              </a:rPr>
              <a:t> </a:t>
            </a:r>
            <a:r>
              <a:rPr lang="en-US" sz="2800" b="1" u="sng" dirty="0" err="1">
                <a:solidFill>
                  <a:srgbClr val="008080"/>
                </a:solidFill>
                <a:latin typeface="Times New Roman" panose="02020603050405020304" pitchFamily="18" charset="0"/>
                <a:ea typeface="Times New Roman"/>
                <a:cs typeface="Times New Roman" panose="02020603050405020304" pitchFamily="18" charset="0"/>
              </a:rPr>
              <a:t>stydent</a:t>
            </a:r>
            <a:r>
              <a:rPr lang="en-US" sz="2800" b="1" u="sng" dirty="0">
                <a:latin typeface="Times New Roman" panose="02020603050405020304" pitchFamily="18" charset="0"/>
                <a:ea typeface="Times New Roman"/>
                <a:cs typeface="Times New Roman" panose="02020603050405020304" pitchFamily="18" charset="0"/>
              </a:rPr>
              <a:t>[] </a:t>
            </a:r>
            <a:r>
              <a:rPr lang="en-US" sz="2800" b="1" u="sng" dirty="0" err="1">
                <a:latin typeface="Times New Roman" panose="02020603050405020304" pitchFamily="18" charset="0"/>
                <a:ea typeface="Times New Roman"/>
                <a:cs typeface="Times New Roman" panose="02020603050405020304" pitchFamily="18" charset="0"/>
              </a:rPr>
              <a:t>styd</a:t>
            </a:r>
            <a:r>
              <a:rPr lang="en-US" sz="2800" b="1" u="sng" dirty="0">
                <a:latin typeface="Times New Roman" panose="02020603050405020304" pitchFamily="18" charset="0"/>
                <a:ea typeface="Times New Roman"/>
                <a:cs typeface="Times New Roman" panose="02020603050405020304" pitchFamily="18" charset="0"/>
              </a:rPr>
              <a:t> </a:t>
            </a:r>
            <a:r>
              <a:rPr lang="en-US" sz="2800" b="1" dirty="0">
                <a:latin typeface="Times New Roman" panose="02020603050405020304" pitchFamily="18" charset="0"/>
                <a:ea typeface="Times New Roman"/>
                <a:cs typeface="Times New Roman" panose="02020603050405020304" pitchFamily="18" charset="0"/>
              </a:rPr>
              <a:t>= </a:t>
            </a:r>
            <a:r>
              <a:rPr lang="en-US" sz="2800" b="1" dirty="0">
                <a:solidFill>
                  <a:srgbClr val="0000FF"/>
                </a:solidFill>
                <a:latin typeface="Times New Roman" panose="02020603050405020304" pitchFamily="18" charset="0"/>
                <a:ea typeface="Times New Roman"/>
                <a:cs typeface="Times New Roman" panose="02020603050405020304" pitchFamily="18" charset="0"/>
              </a:rPr>
              <a:t>new</a:t>
            </a:r>
            <a:r>
              <a:rPr lang="en-US" sz="2800" b="1" dirty="0">
                <a:latin typeface="Times New Roman" panose="02020603050405020304" pitchFamily="18" charset="0"/>
                <a:ea typeface="Times New Roman"/>
                <a:cs typeface="Times New Roman" panose="02020603050405020304" pitchFamily="18" charset="0"/>
              </a:rPr>
              <a:t> </a:t>
            </a:r>
            <a:r>
              <a:rPr lang="en-US" sz="2800" b="1" dirty="0" err="1">
                <a:solidFill>
                  <a:srgbClr val="008080"/>
                </a:solidFill>
                <a:latin typeface="Times New Roman" panose="02020603050405020304" pitchFamily="18" charset="0"/>
                <a:ea typeface="Times New Roman"/>
                <a:cs typeface="Times New Roman" panose="02020603050405020304" pitchFamily="18" charset="0"/>
              </a:rPr>
              <a:t>stydent</a:t>
            </a:r>
            <a:r>
              <a:rPr lang="en-US" sz="2800" b="1" dirty="0">
                <a:latin typeface="Times New Roman" panose="02020603050405020304" pitchFamily="18" charset="0"/>
                <a:ea typeface="Times New Roman"/>
                <a:cs typeface="Times New Roman" panose="02020603050405020304" pitchFamily="18" charset="0"/>
              </a:rPr>
              <a:t>[20];</a:t>
            </a:r>
            <a:endParaRPr lang="ru-RU" sz="2800" b="1" dirty="0">
              <a:latin typeface="Times New Roman" panose="02020603050405020304" pitchFamily="18" charset="0"/>
              <a:ea typeface="Times New Roman"/>
              <a:cs typeface="Times New Roman" panose="02020603050405020304" pitchFamily="18" charset="0"/>
            </a:endParaRPr>
          </a:p>
          <a:p>
            <a:pPr>
              <a:spcAft>
                <a:spcPts val="0"/>
              </a:spcAft>
            </a:pPr>
            <a:r>
              <a:rPr lang="en-US" sz="2800" b="1" dirty="0">
                <a:latin typeface="Times New Roman" panose="02020603050405020304" pitchFamily="18" charset="0"/>
                <a:ea typeface="Times New Roman"/>
                <a:cs typeface="Times New Roman" panose="02020603050405020304" pitchFamily="18" charset="0"/>
              </a:rPr>
              <a:t> </a:t>
            </a:r>
            <a:endParaRPr lang="ru-RU" sz="2800" b="1" dirty="0">
              <a:effectLst/>
              <a:latin typeface="Times New Roman" panose="02020603050405020304" pitchFamily="18" charset="0"/>
              <a:ea typeface="Times New Roman"/>
              <a:cs typeface="Times New Roman" panose="02020603050405020304" pitchFamily="18" charset="0"/>
            </a:endParaRPr>
          </a:p>
        </p:txBody>
      </p:sp>
      <p:sp>
        <p:nvSpPr>
          <p:cNvPr id="3" name="Прямоугольник 2"/>
          <p:cNvSpPr/>
          <p:nvPr/>
        </p:nvSpPr>
        <p:spPr>
          <a:xfrm>
            <a:off x="2987824" y="345325"/>
            <a:ext cx="4609082" cy="400110"/>
          </a:xfrm>
          <a:prstGeom prst="rect">
            <a:avLst/>
          </a:prstGeom>
        </p:spPr>
        <p:txBody>
          <a:bodyPr wrap="none">
            <a:spAutoFit/>
          </a:bodyPr>
          <a:lstStyle/>
          <a:p>
            <a:r>
              <a:rPr lang="kk-KZ" sz="2000" b="1" dirty="0">
                <a:latin typeface="Times New Roman" pitchFamily="18" charset="0"/>
                <a:cs typeface="Times New Roman" pitchFamily="18" charset="0"/>
              </a:rPr>
              <a:t>ҚҰРЫЛЫМ МАССИВІН ҚОЛДАНУ </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664059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05080"/>
            <a:ext cx="8352928" cy="5909310"/>
          </a:xfrm>
          <a:prstGeom prst="rect">
            <a:avLst/>
          </a:prstGeom>
          <a:ln>
            <a:solidFill>
              <a:schemeClr val="tx2"/>
            </a:solidFill>
          </a:ln>
        </p:spPr>
        <p:txBody>
          <a:bodyPr wrap="square">
            <a:spAutoFit/>
          </a:bodyPr>
          <a:lstStyle/>
          <a:p>
            <a:r>
              <a:rPr lang="en-US" b="1" dirty="0">
                <a:latin typeface="Courier New"/>
                <a:ea typeface="Times New Roman"/>
              </a:rPr>
              <a:t> </a:t>
            </a:r>
            <a:r>
              <a:rPr lang="en-US" b="1" dirty="0">
                <a:solidFill>
                  <a:srgbClr val="0000FF"/>
                </a:solidFill>
                <a:latin typeface="Courier New"/>
                <a:ea typeface="Times New Roman"/>
              </a:rPr>
              <a:t>public</a:t>
            </a:r>
            <a:r>
              <a:rPr lang="en-US" b="1" dirty="0">
                <a:latin typeface="Courier New"/>
                <a:ea typeface="Times New Roman"/>
              </a:rPr>
              <a:t> </a:t>
            </a:r>
            <a:r>
              <a:rPr lang="en-US" b="1" dirty="0">
                <a:solidFill>
                  <a:srgbClr val="0000FF"/>
                </a:solidFill>
                <a:latin typeface="Courier New"/>
                <a:ea typeface="Times New Roman"/>
              </a:rPr>
              <a:t>static</a:t>
            </a:r>
            <a:r>
              <a:rPr lang="en-US" b="1" dirty="0">
                <a:latin typeface="Courier New"/>
                <a:ea typeface="Times New Roman"/>
              </a:rPr>
              <a:t> </a:t>
            </a:r>
            <a:r>
              <a:rPr lang="en-US" b="1" dirty="0">
                <a:solidFill>
                  <a:srgbClr val="0000FF"/>
                </a:solidFill>
                <a:latin typeface="Courier New"/>
                <a:ea typeface="Times New Roman"/>
              </a:rPr>
              <a:t>void</a:t>
            </a:r>
            <a:r>
              <a:rPr lang="en-US" b="1" dirty="0">
                <a:latin typeface="Courier New"/>
                <a:ea typeface="Times New Roman"/>
              </a:rPr>
              <a:t> </a:t>
            </a:r>
            <a:r>
              <a:rPr lang="en-US" b="1" dirty="0" err="1">
                <a:latin typeface="Courier New"/>
                <a:ea typeface="Times New Roman"/>
              </a:rPr>
              <a:t>sozd</a:t>
            </a:r>
            <a:r>
              <a:rPr lang="en-US" b="1" dirty="0">
                <a:latin typeface="Courier New"/>
                <a:ea typeface="Times New Roman"/>
              </a:rPr>
              <a:t>()</a:t>
            </a:r>
            <a:endParaRPr lang="ru-RU" sz="1200" b="1" dirty="0">
              <a:latin typeface="Times New Roman"/>
              <a:ea typeface="Times New Roman"/>
            </a:endParaRPr>
          </a:p>
          <a:p>
            <a:r>
              <a:rPr lang="en-US" b="1" dirty="0">
                <a:latin typeface="Courier New"/>
                <a:ea typeface="Times New Roman"/>
              </a:rPr>
              <a:t>        {   </a:t>
            </a:r>
            <a:r>
              <a:rPr lang="en-US" b="1" dirty="0">
                <a:solidFill>
                  <a:srgbClr val="0000FF"/>
                </a:solidFill>
                <a:latin typeface="Courier New"/>
                <a:ea typeface="Times New Roman"/>
              </a:rPr>
              <a:t>char</a:t>
            </a:r>
            <a:r>
              <a:rPr lang="en-US" b="1" dirty="0">
                <a:latin typeface="Courier New"/>
                <a:ea typeface="Times New Roman"/>
              </a:rPr>
              <a:t> c;  </a:t>
            </a:r>
            <a:r>
              <a:rPr lang="en-US" b="1" dirty="0">
                <a:solidFill>
                  <a:srgbClr val="0000FF"/>
                </a:solidFill>
                <a:latin typeface="Courier New"/>
                <a:ea typeface="Times New Roman"/>
              </a:rPr>
              <a:t>string</a:t>
            </a:r>
            <a:r>
              <a:rPr lang="en-US" b="1" dirty="0">
                <a:latin typeface="Courier New"/>
                <a:ea typeface="Times New Roman"/>
              </a:rPr>
              <a:t> s; </a:t>
            </a:r>
            <a:r>
              <a:rPr lang="en-US" b="1" dirty="0" err="1">
                <a:solidFill>
                  <a:srgbClr val="0000FF"/>
                </a:solidFill>
                <a:latin typeface="Courier New"/>
                <a:ea typeface="Times New Roman"/>
              </a:rPr>
              <a:t>int</a:t>
            </a:r>
            <a:r>
              <a:rPr lang="en-US" b="1" dirty="0">
                <a:latin typeface="Courier New"/>
                <a:ea typeface="Times New Roman"/>
              </a:rPr>
              <a:t> </a:t>
            </a:r>
            <a:r>
              <a:rPr lang="en-US" b="1" dirty="0" err="1">
                <a:latin typeface="Courier New"/>
                <a:ea typeface="Times New Roman"/>
              </a:rPr>
              <a:t>k,j</a:t>
            </a:r>
            <a:r>
              <a:rPr lang="en-US" b="1" dirty="0">
                <a:latin typeface="Courier New"/>
                <a:ea typeface="Times New Roman"/>
              </a:rPr>
              <a:t> = 0;</a:t>
            </a:r>
            <a:endParaRPr lang="ru-RU" sz="1200" b="1" dirty="0">
              <a:latin typeface="Times New Roman"/>
              <a:ea typeface="Times New Roman"/>
            </a:endParaRPr>
          </a:p>
          <a:p>
            <a:r>
              <a:rPr lang="en-US" b="1" dirty="0">
                <a:latin typeface="Courier New"/>
                <a:ea typeface="Times New Roman"/>
              </a:rPr>
              <a:t>            </a:t>
            </a:r>
            <a:r>
              <a:rPr lang="en-US" b="1" dirty="0">
                <a:solidFill>
                  <a:srgbClr val="0000FF"/>
                </a:solidFill>
                <a:latin typeface="Courier New"/>
                <a:ea typeface="Times New Roman"/>
              </a:rPr>
              <a:t>char</a:t>
            </a:r>
            <a:r>
              <a:rPr lang="en-US" b="1" dirty="0">
                <a:latin typeface="Courier New"/>
                <a:ea typeface="Times New Roman"/>
              </a:rPr>
              <a:t>[] </a:t>
            </a:r>
            <a:r>
              <a:rPr lang="en-US" b="1" dirty="0" err="1">
                <a:latin typeface="Courier New"/>
                <a:ea typeface="Times New Roman"/>
              </a:rPr>
              <a:t>buka</a:t>
            </a:r>
            <a:r>
              <a:rPr lang="en-US" b="1" dirty="0">
                <a:latin typeface="Courier New"/>
                <a:ea typeface="Times New Roman"/>
              </a:rPr>
              <a:t> = </a:t>
            </a:r>
            <a:r>
              <a:rPr lang="en-US" b="1" dirty="0">
                <a:solidFill>
                  <a:srgbClr val="0000FF"/>
                </a:solidFill>
                <a:latin typeface="Courier New"/>
                <a:ea typeface="Times New Roman"/>
              </a:rPr>
              <a:t>new</a:t>
            </a:r>
            <a:r>
              <a:rPr lang="en-US" b="1" dirty="0">
                <a:latin typeface="Courier New"/>
                <a:ea typeface="Times New Roman"/>
              </a:rPr>
              <a:t> </a:t>
            </a:r>
            <a:r>
              <a:rPr lang="en-US" b="1" dirty="0">
                <a:solidFill>
                  <a:srgbClr val="0000FF"/>
                </a:solidFill>
                <a:latin typeface="Courier New"/>
                <a:ea typeface="Times New Roman"/>
              </a:rPr>
              <a:t>char</a:t>
            </a:r>
            <a:r>
              <a:rPr lang="en-US" b="1" dirty="0">
                <a:latin typeface="Courier New"/>
                <a:ea typeface="Times New Roman"/>
              </a:rPr>
              <a:t>[6];</a:t>
            </a:r>
            <a:endParaRPr lang="ru-RU" sz="1200" b="1" dirty="0">
              <a:latin typeface="Times New Roman"/>
              <a:ea typeface="Times New Roman"/>
            </a:endParaRPr>
          </a:p>
          <a:p>
            <a:r>
              <a:rPr lang="en-US" b="1" dirty="0">
                <a:latin typeface="Courier New"/>
                <a:ea typeface="Times New Roman"/>
              </a:rPr>
              <a:t>                       </a:t>
            </a:r>
            <a:endParaRPr lang="ru-RU" sz="1200" b="1" dirty="0">
              <a:latin typeface="Times New Roman"/>
              <a:ea typeface="Times New Roman"/>
            </a:endParaRPr>
          </a:p>
          <a:p>
            <a:r>
              <a:rPr lang="en-US" b="1" dirty="0">
                <a:latin typeface="Courier New"/>
                <a:ea typeface="Times New Roman"/>
              </a:rPr>
              <a:t>            </a:t>
            </a:r>
            <a:r>
              <a:rPr lang="en-US" b="1" dirty="0">
                <a:solidFill>
                  <a:srgbClr val="008080"/>
                </a:solidFill>
                <a:latin typeface="Courier New"/>
                <a:ea typeface="Times New Roman"/>
              </a:rPr>
              <a:t>Random</a:t>
            </a:r>
            <a:r>
              <a:rPr lang="en-US" b="1" dirty="0">
                <a:latin typeface="Courier New"/>
                <a:ea typeface="Times New Roman"/>
              </a:rPr>
              <a:t> </a:t>
            </a:r>
            <a:r>
              <a:rPr lang="en-US" b="1" dirty="0" err="1">
                <a:latin typeface="Courier New"/>
                <a:ea typeface="Times New Roman"/>
              </a:rPr>
              <a:t>rd</a:t>
            </a:r>
            <a:r>
              <a:rPr lang="en-US" b="1" dirty="0">
                <a:latin typeface="Courier New"/>
                <a:ea typeface="Times New Roman"/>
              </a:rPr>
              <a:t> = </a:t>
            </a:r>
            <a:r>
              <a:rPr lang="en-US" b="1" dirty="0">
                <a:solidFill>
                  <a:srgbClr val="0000FF"/>
                </a:solidFill>
                <a:latin typeface="Courier New"/>
                <a:ea typeface="Times New Roman"/>
              </a:rPr>
              <a:t>new</a:t>
            </a:r>
            <a:r>
              <a:rPr lang="en-US" b="1" dirty="0">
                <a:latin typeface="Courier New"/>
                <a:ea typeface="Times New Roman"/>
              </a:rPr>
              <a:t> </a:t>
            </a:r>
            <a:r>
              <a:rPr lang="en-US" b="1" dirty="0">
                <a:solidFill>
                  <a:srgbClr val="008080"/>
                </a:solidFill>
                <a:latin typeface="Courier New"/>
                <a:ea typeface="Times New Roman"/>
              </a:rPr>
              <a:t>Random</a:t>
            </a:r>
            <a:r>
              <a:rPr lang="en-US" b="1" dirty="0">
                <a:latin typeface="Courier New"/>
                <a:ea typeface="Times New Roman"/>
              </a:rPr>
              <a:t>();</a:t>
            </a:r>
            <a:endParaRPr lang="ru-RU" sz="1200" b="1" dirty="0">
              <a:latin typeface="Times New Roman"/>
              <a:ea typeface="Times New Roman"/>
            </a:endParaRPr>
          </a:p>
          <a:p>
            <a:r>
              <a:rPr lang="en-US" b="1" dirty="0">
                <a:latin typeface="Courier New"/>
                <a:ea typeface="Times New Roman"/>
              </a:rPr>
              <a:t>            </a:t>
            </a:r>
            <a:r>
              <a:rPr lang="en-US" b="1" dirty="0">
                <a:solidFill>
                  <a:srgbClr val="0000FF"/>
                </a:solidFill>
                <a:latin typeface="Courier New"/>
                <a:ea typeface="Times New Roman"/>
              </a:rPr>
              <a:t>for</a:t>
            </a:r>
            <a:r>
              <a:rPr lang="en-US" b="1" dirty="0">
                <a:latin typeface="Courier New"/>
                <a:ea typeface="Times New Roman"/>
              </a:rPr>
              <a:t> (</a:t>
            </a:r>
            <a:r>
              <a:rPr lang="en-US" b="1" dirty="0" err="1">
                <a:solidFill>
                  <a:srgbClr val="0000FF"/>
                </a:solidFill>
                <a:latin typeface="Courier New"/>
                <a:ea typeface="Times New Roman"/>
              </a:rPr>
              <a:t>int</a:t>
            </a:r>
            <a:r>
              <a:rPr lang="en-US" b="1" dirty="0">
                <a:latin typeface="Courier New"/>
                <a:ea typeface="Times New Roman"/>
              </a:rPr>
              <a:t> i = 0; i &lt; 20; i++)</a:t>
            </a:r>
            <a:endParaRPr lang="ru-RU" sz="1200" b="1" dirty="0">
              <a:latin typeface="Times New Roman"/>
              <a:ea typeface="Times New Roman"/>
            </a:endParaRPr>
          </a:p>
          <a:p>
            <a:r>
              <a:rPr lang="en-US" b="1" dirty="0">
                <a:latin typeface="Courier New"/>
                <a:ea typeface="Times New Roman"/>
              </a:rPr>
              <a:t>            {   </a:t>
            </a:r>
            <a:r>
              <a:rPr lang="en-US" b="1" dirty="0" err="1">
                <a:solidFill>
                  <a:srgbClr val="FF0000"/>
                </a:solidFill>
                <a:latin typeface="Courier New"/>
                <a:ea typeface="Times New Roman"/>
              </a:rPr>
              <a:t>styd</a:t>
            </a:r>
            <a:r>
              <a:rPr lang="en-US" b="1" dirty="0">
                <a:solidFill>
                  <a:srgbClr val="FF0000"/>
                </a:solidFill>
                <a:latin typeface="Courier New"/>
                <a:ea typeface="Times New Roman"/>
              </a:rPr>
              <a:t>[i].</a:t>
            </a:r>
            <a:r>
              <a:rPr lang="en-US" b="1" dirty="0" err="1">
                <a:solidFill>
                  <a:srgbClr val="FF0000"/>
                </a:solidFill>
                <a:latin typeface="Courier New"/>
                <a:ea typeface="Times New Roman"/>
              </a:rPr>
              <a:t>ocen</a:t>
            </a:r>
            <a:r>
              <a:rPr lang="en-US" b="1" dirty="0">
                <a:solidFill>
                  <a:srgbClr val="FF0000"/>
                </a:solidFill>
                <a:latin typeface="Courier New"/>
                <a:ea typeface="Times New Roman"/>
              </a:rPr>
              <a:t> </a:t>
            </a:r>
            <a:r>
              <a:rPr lang="en-US" b="1" dirty="0">
                <a:latin typeface="Courier New"/>
                <a:ea typeface="Times New Roman"/>
              </a:rPr>
              <a:t>= </a:t>
            </a:r>
            <a:r>
              <a:rPr lang="en-US" b="1" dirty="0">
                <a:solidFill>
                  <a:srgbClr val="0000FF"/>
                </a:solidFill>
                <a:latin typeface="Courier New"/>
                <a:ea typeface="Times New Roman"/>
              </a:rPr>
              <a:t>new</a:t>
            </a:r>
            <a:r>
              <a:rPr lang="en-US" b="1" dirty="0">
                <a:latin typeface="Courier New"/>
                <a:ea typeface="Times New Roman"/>
              </a:rPr>
              <a:t> </a:t>
            </a:r>
            <a:r>
              <a:rPr lang="en-US" b="1" dirty="0" err="1">
                <a:solidFill>
                  <a:srgbClr val="0000FF"/>
                </a:solidFill>
                <a:latin typeface="Courier New"/>
                <a:ea typeface="Times New Roman"/>
              </a:rPr>
              <a:t>int</a:t>
            </a:r>
            <a:r>
              <a:rPr lang="en-US" b="1" dirty="0">
                <a:latin typeface="Courier New"/>
                <a:ea typeface="Times New Roman"/>
              </a:rPr>
              <a:t>[6];</a:t>
            </a:r>
            <a:endParaRPr lang="ru-RU" sz="1200" b="1" dirty="0">
              <a:latin typeface="Times New Roman"/>
              <a:ea typeface="Times New Roman"/>
            </a:endParaRPr>
          </a:p>
          <a:p>
            <a:r>
              <a:rPr lang="en-US" b="1" dirty="0">
                <a:latin typeface="Courier New"/>
                <a:ea typeface="Times New Roman"/>
              </a:rPr>
              <a:t>                j = </a:t>
            </a:r>
            <a:r>
              <a:rPr lang="en-US" b="1" dirty="0" err="1">
                <a:latin typeface="Courier New"/>
                <a:ea typeface="Times New Roman"/>
              </a:rPr>
              <a:t>rd.Next</a:t>
            </a:r>
            <a:r>
              <a:rPr lang="en-US" b="1" dirty="0">
                <a:latin typeface="Courier New"/>
                <a:ea typeface="Times New Roman"/>
              </a:rPr>
              <a:t>(32) + 1040;</a:t>
            </a:r>
            <a:endParaRPr lang="ru-RU" sz="1200" b="1" dirty="0">
              <a:latin typeface="Times New Roman"/>
              <a:ea typeface="Times New Roman"/>
            </a:endParaRPr>
          </a:p>
          <a:p>
            <a:r>
              <a:rPr lang="en-US" b="1" dirty="0">
                <a:latin typeface="Courier New"/>
                <a:ea typeface="Times New Roman"/>
              </a:rPr>
              <a:t>                </a:t>
            </a:r>
            <a:r>
              <a:rPr lang="en-US" b="1" dirty="0" err="1">
                <a:latin typeface="Courier New"/>
                <a:ea typeface="Times New Roman"/>
              </a:rPr>
              <a:t>buka</a:t>
            </a:r>
            <a:r>
              <a:rPr lang="en-US" b="1" dirty="0">
                <a:latin typeface="Courier New"/>
                <a:ea typeface="Times New Roman"/>
              </a:rPr>
              <a:t>[0] = (</a:t>
            </a:r>
            <a:r>
              <a:rPr lang="en-US" b="1" dirty="0">
                <a:solidFill>
                  <a:srgbClr val="0000FF"/>
                </a:solidFill>
                <a:latin typeface="Courier New"/>
                <a:ea typeface="Times New Roman"/>
              </a:rPr>
              <a:t>char</a:t>
            </a:r>
            <a:r>
              <a:rPr lang="en-US" b="1" dirty="0">
                <a:latin typeface="Courier New"/>
                <a:ea typeface="Times New Roman"/>
              </a:rPr>
              <a:t>)(j);</a:t>
            </a:r>
            <a:endParaRPr lang="ru-RU" sz="1200" b="1" dirty="0">
              <a:latin typeface="Times New Roman"/>
              <a:ea typeface="Times New Roman"/>
            </a:endParaRPr>
          </a:p>
          <a:p>
            <a:r>
              <a:rPr lang="en-US" b="1" dirty="0">
                <a:latin typeface="Courier New"/>
                <a:ea typeface="Times New Roman"/>
              </a:rPr>
              <a:t>                s = </a:t>
            </a:r>
            <a:r>
              <a:rPr lang="en-US" b="1" dirty="0" err="1">
                <a:latin typeface="Courier New"/>
                <a:ea typeface="Times New Roman"/>
              </a:rPr>
              <a:t>buka</a:t>
            </a:r>
            <a:r>
              <a:rPr lang="en-US" b="1" dirty="0">
                <a:latin typeface="Courier New"/>
                <a:ea typeface="Times New Roman"/>
              </a:rPr>
              <a:t>[0].</a:t>
            </a:r>
            <a:r>
              <a:rPr lang="en-US" b="1" dirty="0" err="1">
                <a:latin typeface="Courier New"/>
                <a:ea typeface="Times New Roman"/>
              </a:rPr>
              <a:t>ToString</a:t>
            </a:r>
            <a:r>
              <a:rPr lang="en-US" b="1" dirty="0">
                <a:latin typeface="Courier New"/>
                <a:ea typeface="Times New Roman"/>
              </a:rPr>
              <a:t>();</a:t>
            </a:r>
            <a:endParaRPr lang="ru-RU" sz="1200" b="1" dirty="0">
              <a:latin typeface="Times New Roman"/>
              <a:ea typeface="Times New Roman"/>
            </a:endParaRPr>
          </a:p>
          <a:p>
            <a:r>
              <a:rPr lang="en-US" b="1" dirty="0">
                <a:latin typeface="Courier New"/>
                <a:ea typeface="Times New Roman"/>
              </a:rPr>
              <a:t>                </a:t>
            </a:r>
            <a:r>
              <a:rPr lang="en-US" b="1" dirty="0">
                <a:solidFill>
                  <a:srgbClr val="0000FF"/>
                </a:solidFill>
                <a:latin typeface="Courier New"/>
                <a:ea typeface="Times New Roman"/>
              </a:rPr>
              <a:t>for</a:t>
            </a:r>
            <a:r>
              <a:rPr lang="en-US" b="1" dirty="0">
                <a:latin typeface="Courier New"/>
                <a:ea typeface="Times New Roman"/>
              </a:rPr>
              <a:t> (</a:t>
            </a:r>
            <a:r>
              <a:rPr lang="en-US" b="1" dirty="0" err="1">
                <a:solidFill>
                  <a:srgbClr val="0000FF"/>
                </a:solidFill>
                <a:latin typeface="Courier New"/>
                <a:ea typeface="Times New Roman"/>
              </a:rPr>
              <a:t>int</a:t>
            </a:r>
            <a:r>
              <a:rPr lang="en-US" b="1" dirty="0">
                <a:latin typeface="Courier New"/>
                <a:ea typeface="Times New Roman"/>
              </a:rPr>
              <a:t> m = 1; m &lt; 6; m++)</a:t>
            </a:r>
            <a:endParaRPr lang="ru-RU" sz="1200" b="1" dirty="0">
              <a:latin typeface="Times New Roman"/>
              <a:ea typeface="Times New Roman"/>
            </a:endParaRPr>
          </a:p>
          <a:p>
            <a:r>
              <a:rPr lang="en-US" b="1" dirty="0">
                <a:latin typeface="Courier New"/>
                <a:ea typeface="Times New Roman"/>
              </a:rPr>
              <a:t>                </a:t>
            </a:r>
            <a:r>
              <a:rPr lang="ru-RU" b="1" dirty="0">
                <a:latin typeface="Courier New"/>
                <a:ea typeface="Times New Roman"/>
              </a:rPr>
              <a:t>{</a:t>
            </a:r>
            <a:r>
              <a:rPr lang="en-US" b="1" dirty="0">
                <a:latin typeface="Courier New"/>
                <a:ea typeface="Times New Roman"/>
              </a:rPr>
              <a:t> </a:t>
            </a:r>
            <a:r>
              <a:rPr lang="ru-RU" b="1" dirty="0">
                <a:latin typeface="Courier New"/>
                <a:ea typeface="Times New Roman"/>
              </a:rPr>
              <a:t>  j = </a:t>
            </a:r>
            <a:r>
              <a:rPr lang="ru-RU" b="1" dirty="0" err="1">
                <a:latin typeface="Courier New"/>
                <a:ea typeface="Times New Roman"/>
              </a:rPr>
              <a:t>rd.Next</a:t>
            </a:r>
            <a:r>
              <a:rPr lang="ru-RU" b="1" dirty="0">
                <a:latin typeface="Courier New"/>
                <a:ea typeface="Times New Roman"/>
              </a:rPr>
              <a:t>(32) + 1072;</a:t>
            </a:r>
            <a:endParaRPr lang="ru-RU" sz="1200" b="1" dirty="0">
              <a:latin typeface="Times New Roman"/>
              <a:ea typeface="Times New Roman"/>
            </a:endParaRPr>
          </a:p>
          <a:p>
            <a:r>
              <a:rPr lang="ru-RU" b="1" dirty="0">
                <a:latin typeface="Courier New"/>
                <a:ea typeface="Times New Roman"/>
              </a:rPr>
              <a:t>                    </a:t>
            </a:r>
            <a:r>
              <a:rPr lang="ru-RU" b="1" dirty="0" err="1">
                <a:latin typeface="Courier New"/>
                <a:ea typeface="Times New Roman"/>
              </a:rPr>
              <a:t>buka</a:t>
            </a:r>
            <a:r>
              <a:rPr lang="ru-RU" b="1" dirty="0">
                <a:latin typeface="Courier New"/>
                <a:ea typeface="Times New Roman"/>
              </a:rPr>
              <a:t>[m] = (</a:t>
            </a:r>
            <a:r>
              <a:rPr lang="ru-RU" b="1" dirty="0" err="1">
                <a:solidFill>
                  <a:srgbClr val="0000FF"/>
                </a:solidFill>
                <a:latin typeface="Courier New"/>
                <a:ea typeface="Times New Roman"/>
              </a:rPr>
              <a:t>char</a:t>
            </a:r>
            <a:r>
              <a:rPr lang="ru-RU" b="1" dirty="0">
                <a:latin typeface="Courier New"/>
                <a:ea typeface="Times New Roman"/>
              </a:rPr>
              <a:t>)(j);</a:t>
            </a:r>
            <a:endParaRPr lang="ru-RU" sz="1200" b="1" dirty="0">
              <a:latin typeface="Times New Roman"/>
              <a:ea typeface="Times New Roman"/>
            </a:endParaRPr>
          </a:p>
          <a:p>
            <a:r>
              <a:rPr lang="ru-RU" b="1" dirty="0">
                <a:latin typeface="Courier New"/>
                <a:ea typeface="Times New Roman"/>
              </a:rPr>
              <a:t>                    </a:t>
            </a:r>
            <a:r>
              <a:rPr lang="en-US" b="1" dirty="0">
                <a:latin typeface="Courier New"/>
                <a:ea typeface="Times New Roman"/>
              </a:rPr>
              <a:t>s = s + </a:t>
            </a:r>
            <a:r>
              <a:rPr lang="en-US" b="1" dirty="0" err="1">
                <a:latin typeface="Courier New"/>
                <a:ea typeface="Times New Roman"/>
              </a:rPr>
              <a:t>buka</a:t>
            </a:r>
            <a:r>
              <a:rPr lang="en-US" b="1" dirty="0">
                <a:latin typeface="Courier New"/>
                <a:ea typeface="Times New Roman"/>
              </a:rPr>
              <a:t>[m].</a:t>
            </a:r>
            <a:r>
              <a:rPr lang="en-US" b="1" dirty="0" err="1">
                <a:latin typeface="Courier New"/>
                <a:ea typeface="Times New Roman"/>
              </a:rPr>
              <a:t>ToString</a:t>
            </a:r>
            <a:r>
              <a:rPr lang="en-US" b="1" dirty="0">
                <a:latin typeface="Courier New"/>
                <a:ea typeface="Times New Roman"/>
              </a:rPr>
              <a:t>();</a:t>
            </a:r>
            <a:endParaRPr lang="ru-RU" sz="1200" b="1" dirty="0">
              <a:latin typeface="Times New Roman"/>
              <a:ea typeface="Times New Roman"/>
            </a:endParaRPr>
          </a:p>
          <a:p>
            <a:r>
              <a:rPr lang="en-US" b="1" dirty="0">
                <a:latin typeface="Courier New"/>
                <a:ea typeface="Times New Roman"/>
              </a:rPr>
              <a:t>                    </a:t>
            </a:r>
            <a:r>
              <a:rPr lang="ru-RU" b="1" dirty="0">
                <a:latin typeface="Courier New"/>
                <a:ea typeface="Times New Roman"/>
              </a:rPr>
              <a:t>k = </a:t>
            </a:r>
            <a:r>
              <a:rPr lang="ru-RU" b="1" dirty="0" err="1">
                <a:latin typeface="Courier New"/>
                <a:ea typeface="Times New Roman"/>
              </a:rPr>
              <a:t>rd.Next</a:t>
            </a:r>
            <a:r>
              <a:rPr lang="ru-RU" b="1" dirty="0">
                <a:latin typeface="Courier New"/>
                <a:ea typeface="Times New Roman"/>
              </a:rPr>
              <a:t>(4) + 2;</a:t>
            </a:r>
            <a:endParaRPr lang="ru-RU" sz="1200" b="1" dirty="0">
              <a:latin typeface="Times New Roman"/>
              <a:ea typeface="Times New Roman"/>
            </a:endParaRPr>
          </a:p>
          <a:p>
            <a:r>
              <a:rPr lang="ru-RU" b="1" dirty="0">
                <a:latin typeface="Courier New"/>
                <a:ea typeface="Times New Roman"/>
              </a:rPr>
              <a:t>                    </a:t>
            </a:r>
            <a:r>
              <a:rPr lang="ru-RU" b="1" dirty="0" err="1">
                <a:solidFill>
                  <a:srgbClr val="FF0000"/>
                </a:solidFill>
                <a:latin typeface="Courier New"/>
                <a:ea typeface="Times New Roman"/>
              </a:rPr>
              <a:t>styd</a:t>
            </a:r>
            <a:r>
              <a:rPr lang="ru-RU" b="1" dirty="0">
                <a:solidFill>
                  <a:srgbClr val="FF0000"/>
                </a:solidFill>
                <a:latin typeface="Courier New"/>
                <a:ea typeface="Times New Roman"/>
              </a:rPr>
              <a:t>[i].</a:t>
            </a:r>
            <a:r>
              <a:rPr lang="ru-RU" b="1" dirty="0" err="1">
                <a:solidFill>
                  <a:srgbClr val="FF0000"/>
                </a:solidFill>
                <a:latin typeface="Courier New"/>
                <a:ea typeface="Times New Roman"/>
              </a:rPr>
              <a:t>ocen</a:t>
            </a:r>
            <a:r>
              <a:rPr lang="ru-RU" b="1" dirty="0">
                <a:solidFill>
                  <a:srgbClr val="FF0000"/>
                </a:solidFill>
                <a:latin typeface="Courier New"/>
                <a:ea typeface="Times New Roman"/>
              </a:rPr>
              <a:t>[m-1] </a:t>
            </a:r>
            <a:r>
              <a:rPr lang="ru-RU" b="1" dirty="0">
                <a:latin typeface="Courier New"/>
                <a:ea typeface="Times New Roman"/>
              </a:rPr>
              <a:t>= k;</a:t>
            </a:r>
            <a:endParaRPr lang="ru-RU" sz="1200" b="1" dirty="0">
              <a:latin typeface="Times New Roman"/>
              <a:ea typeface="Times New Roman"/>
            </a:endParaRPr>
          </a:p>
          <a:p>
            <a:r>
              <a:rPr lang="ru-RU" b="1" dirty="0">
                <a:latin typeface="Courier New"/>
                <a:ea typeface="Times New Roman"/>
              </a:rPr>
              <a:t>                }</a:t>
            </a:r>
            <a:endParaRPr lang="ru-RU" sz="1200" b="1" dirty="0">
              <a:latin typeface="Times New Roman"/>
              <a:ea typeface="Times New Roman"/>
            </a:endParaRPr>
          </a:p>
          <a:p>
            <a:r>
              <a:rPr lang="ru-RU" b="1" dirty="0">
                <a:latin typeface="Courier New"/>
                <a:ea typeface="Times New Roman"/>
              </a:rPr>
              <a:t>              </a:t>
            </a:r>
            <a:r>
              <a:rPr lang="ru-RU" b="1" dirty="0" err="1">
                <a:solidFill>
                  <a:srgbClr val="FF0000"/>
                </a:solidFill>
                <a:latin typeface="Courier New"/>
                <a:ea typeface="Times New Roman"/>
              </a:rPr>
              <a:t>styd</a:t>
            </a:r>
            <a:r>
              <a:rPr lang="ru-RU" b="1" dirty="0">
                <a:solidFill>
                  <a:srgbClr val="FF0000"/>
                </a:solidFill>
                <a:latin typeface="Courier New"/>
                <a:ea typeface="Times New Roman"/>
              </a:rPr>
              <a:t>[i].</a:t>
            </a:r>
            <a:r>
              <a:rPr lang="ru-RU" b="1" dirty="0" err="1">
                <a:solidFill>
                  <a:srgbClr val="FF0000"/>
                </a:solidFill>
                <a:latin typeface="Courier New"/>
                <a:ea typeface="Times New Roman"/>
              </a:rPr>
              <a:t>fio</a:t>
            </a:r>
            <a:r>
              <a:rPr lang="ru-RU" b="1" dirty="0">
                <a:solidFill>
                  <a:srgbClr val="FF0000"/>
                </a:solidFill>
                <a:latin typeface="Courier New"/>
                <a:ea typeface="Times New Roman"/>
              </a:rPr>
              <a:t> </a:t>
            </a:r>
            <a:r>
              <a:rPr lang="ru-RU" b="1" dirty="0">
                <a:latin typeface="Courier New"/>
                <a:ea typeface="Times New Roman"/>
              </a:rPr>
              <a:t>= s; </a:t>
            </a:r>
            <a:endParaRPr lang="ru-RU" sz="1200" b="1" dirty="0">
              <a:latin typeface="Times New Roman"/>
              <a:ea typeface="Times New Roman"/>
            </a:endParaRPr>
          </a:p>
          <a:p>
            <a:r>
              <a:rPr lang="ru-RU" b="1" dirty="0">
                <a:latin typeface="Courier New"/>
                <a:ea typeface="Times New Roman"/>
              </a:rPr>
              <a:t>            }</a:t>
            </a:r>
            <a:endParaRPr lang="ru-RU" sz="1200" b="1" dirty="0">
              <a:latin typeface="Times New Roman"/>
              <a:ea typeface="Times New Roman"/>
            </a:endParaRPr>
          </a:p>
          <a:p>
            <a:r>
              <a:rPr lang="ru-RU" b="1" dirty="0">
                <a:latin typeface="Courier New"/>
                <a:ea typeface="Times New Roman"/>
              </a:rPr>
              <a:t>            </a:t>
            </a:r>
            <a:r>
              <a:rPr lang="ru-RU" b="1" dirty="0" err="1">
                <a:solidFill>
                  <a:srgbClr val="008080"/>
                </a:solidFill>
                <a:latin typeface="Courier New"/>
                <a:ea typeface="Times New Roman"/>
              </a:rPr>
              <a:t>Console</a:t>
            </a:r>
            <a:r>
              <a:rPr lang="ru-RU" b="1" dirty="0" err="1">
                <a:latin typeface="Courier New"/>
                <a:ea typeface="Times New Roman"/>
              </a:rPr>
              <a:t>.WriteLine</a:t>
            </a:r>
            <a:r>
              <a:rPr lang="ru-RU" b="1" dirty="0">
                <a:latin typeface="Courier New"/>
                <a:ea typeface="Times New Roman"/>
              </a:rPr>
              <a:t>(</a:t>
            </a:r>
            <a:r>
              <a:rPr lang="ru-RU" b="1" dirty="0">
                <a:solidFill>
                  <a:srgbClr val="800000"/>
                </a:solidFill>
                <a:latin typeface="Courier New"/>
                <a:ea typeface="Times New Roman"/>
              </a:rPr>
              <a:t>"Список студентов создан"</a:t>
            </a:r>
            <a:r>
              <a:rPr lang="ru-RU" b="1" dirty="0">
                <a:latin typeface="Courier New"/>
                <a:ea typeface="Times New Roman"/>
              </a:rPr>
              <a:t>);</a:t>
            </a:r>
            <a:endParaRPr lang="ru-RU" sz="1200" b="1" dirty="0">
              <a:latin typeface="Times New Roman"/>
              <a:ea typeface="Times New Roman"/>
            </a:endParaRPr>
          </a:p>
          <a:p>
            <a:r>
              <a:rPr lang="ru-RU" b="1" dirty="0">
                <a:latin typeface="Courier New"/>
                <a:ea typeface="Times New Roman"/>
              </a:rPr>
              <a:t>        </a:t>
            </a:r>
            <a:r>
              <a:rPr lang="en-US" b="1" dirty="0">
                <a:latin typeface="Courier New"/>
                <a:ea typeface="Times New Roman"/>
              </a:rPr>
              <a:t>}</a:t>
            </a:r>
            <a:endParaRPr lang="ru-RU" b="1" dirty="0"/>
          </a:p>
        </p:txBody>
      </p:sp>
      <p:sp>
        <p:nvSpPr>
          <p:cNvPr id="3" name="Прямоугольник 2"/>
          <p:cNvSpPr/>
          <p:nvPr/>
        </p:nvSpPr>
        <p:spPr>
          <a:xfrm>
            <a:off x="3014098" y="116632"/>
            <a:ext cx="3201710" cy="369332"/>
          </a:xfrm>
          <a:prstGeom prst="rect">
            <a:avLst/>
          </a:prstGeom>
        </p:spPr>
        <p:txBody>
          <a:bodyPr wrap="none">
            <a:spAutoFit/>
          </a:bodyPr>
          <a:lstStyle/>
          <a:p>
            <a:r>
              <a:rPr lang="kk-KZ" b="1" dirty="0">
                <a:latin typeface="Times New Roman" pitchFamily="18" charset="0"/>
                <a:cs typeface="Times New Roman" pitchFamily="18" charset="0"/>
              </a:rPr>
              <a:t>Құрылым массивін қолдану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90095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836712"/>
            <a:ext cx="7149000"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014098" y="116632"/>
            <a:ext cx="3201710" cy="369332"/>
          </a:xfrm>
          <a:prstGeom prst="rect">
            <a:avLst/>
          </a:prstGeom>
        </p:spPr>
        <p:txBody>
          <a:bodyPr wrap="none">
            <a:spAutoFit/>
          </a:bodyPr>
          <a:lstStyle/>
          <a:p>
            <a:r>
              <a:rPr lang="kk-KZ" b="1" dirty="0">
                <a:latin typeface="Times New Roman" pitchFamily="18" charset="0"/>
                <a:cs typeface="Times New Roman" pitchFamily="18" charset="0"/>
              </a:rPr>
              <a:t>Құрылым массивін қолдану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4218514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064896" cy="3170099"/>
          </a:xfrm>
          <a:prstGeom prst="rect">
            <a:avLst/>
          </a:prstGeom>
        </p:spPr>
        <p:txBody>
          <a:bodyPr wrap="square">
            <a:spAutoFit/>
          </a:bodyPr>
          <a:lstStyle/>
          <a:p>
            <a:pPr indent="457200" algn="just"/>
            <a:r>
              <a:rPr lang="kk-KZ" sz="2000" dirty="0">
                <a:latin typeface="Times New Roman" pitchFamily="18" charset="0"/>
                <a:cs typeface="Times New Roman" pitchFamily="18" charset="0"/>
              </a:rPr>
              <a:t> Бағдарламаларды жазғанда әдетте бір бірімен байланысқан атаулары бар бірнеше тұрақтыларды анықтау қажет болады.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Ол үшін деректердің түгенделген типін қолдану ыңғайлы, оның барлық мүмкін мәндері бүтін санды </a:t>
            </a:r>
            <a:r>
              <a:rPr lang="kk-KZ" sz="2000" b="1" dirty="0">
                <a:latin typeface="Times New Roman" pitchFamily="18" charset="0"/>
                <a:cs typeface="Times New Roman" pitchFamily="18" charset="0"/>
              </a:rPr>
              <a:t>тұрақтылар тізімімен</a:t>
            </a:r>
            <a:r>
              <a:rPr lang="kk-KZ" sz="2000" dirty="0">
                <a:latin typeface="Times New Roman" pitchFamily="18" charset="0"/>
                <a:cs typeface="Times New Roman" pitchFamily="18" charset="0"/>
              </a:rPr>
              <a:t> анықталады, мысалы:</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enum</a:t>
            </a:r>
            <a:r>
              <a:rPr lang="kk-KZ" sz="2000" dirty="0">
                <a:latin typeface="Times New Roman" pitchFamily="18" charset="0"/>
                <a:cs typeface="Times New Roman" pitchFamily="18" charset="0"/>
              </a:rPr>
              <a:t> Кемпірқосақ { Қызыл, Тоқсары, Сары, Жасыл, Көк, Күлгін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Жоғарыда келтірілген мысалда әрбір тұрақтыға еш әрекетсіз int типіндегі, 0-ден басталатын реттілік мәндер меншіктеледі, бірақ басқа да мәндерді меншіктеуге болады, мысалы:</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enum Numer { Қызыл = 2, Тоқсары, Сары, Жасыл = 10, Көк };</a:t>
            </a:r>
            <a:endParaRPr lang="ru-RU" sz="2000" b="1" dirty="0">
              <a:latin typeface="Times New Roman" pitchFamily="18" charset="0"/>
              <a:cs typeface="Times New Roman" pitchFamily="18" charset="0"/>
            </a:endParaRPr>
          </a:p>
        </p:txBody>
      </p:sp>
      <p:sp>
        <p:nvSpPr>
          <p:cNvPr id="3" name="Прямоугольник 2"/>
          <p:cNvSpPr/>
          <p:nvPr/>
        </p:nvSpPr>
        <p:spPr>
          <a:xfrm>
            <a:off x="3368629" y="153530"/>
            <a:ext cx="2808782" cy="400110"/>
          </a:xfrm>
          <a:prstGeom prst="rect">
            <a:avLst/>
          </a:prstGeom>
        </p:spPr>
        <p:txBody>
          <a:bodyPr wrap="none">
            <a:spAutoFit/>
          </a:bodyPr>
          <a:lstStyle/>
          <a:p>
            <a:pPr lvl="0"/>
            <a:r>
              <a:rPr lang="kk-KZ" sz="2000" b="1" dirty="0">
                <a:solidFill>
                  <a:prstClr val="black"/>
                </a:solidFill>
                <a:latin typeface="Times New Roman" pitchFamily="18" charset="0"/>
                <a:cs typeface="Times New Roman" pitchFamily="18" charset="0"/>
              </a:rPr>
              <a:t>C# ТІЛІНДЕГІ ТІЗІМ </a:t>
            </a:r>
            <a:endParaRPr lang="ru-RU" sz="2000" b="1" dirty="0">
              <a:solidFill>
                <a:prstClr val="black"/>
              </a:solidFill>
              <a:latin typeface="Times New Roman" pitchFamily="18" charset="0"/>
              <a:cs typeface="Times New Roman" pitchFamily="18" charset="0"/>
            </a:endParaRPr>
          </a:p>
        </p:txBody>
      </p:sp>
      <p:sp>
        <p:nvSpPr>
          <p:cNvPr id="4" name="Прямоугольник 3"/>
          <p:cNvSpPr/>
          <p:nvPr/>
        </p:nvSpPr>
        <p:spPr>
          <a:xfrm>
            <a:off x="683568" y="4001851"/>
            <a:ext cx="7920880" cy="707886"/>
          </a:xfrm>
          <a:prstGeom prst="rect">
            <a:avLst/>
          </a:prstGeom>
        </p:spPr>
        <p:txBody>
          <a:bodyPr wrap="square">
            <a:spAutoFit/>
          </a:bodyPr>
          <a:lstStyle/>
          <a:p>
            <a:pPr indent="457200"/>
            <a:r>
              <a:rPr lang="kk-KZ" sz="2000" dirty="0">
                <a:latin typeface="Times New Roman" pitchFamily="18" charset="0"/>
                <a:cs typeface="Times New Roman" pitchFamily="18" charset="0"/>
              </a:rPr>
              <a:t>Әрбір тізім ішіндегі тұрақтылардың атаулары бірегей болуы керек, ал мәндері бірдей бола алады</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819263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68629" y="153530"/>
            <a:ext cx="2024913" cy="369332"/>
          </a:xfrm>
          <a:prstGeom prst="rect">
            <a:avLst/>
          </a:prstGeom>
        </p:spPr>
        <p:txBody>
          <a:bodyPr wrap="none">
            <a:spAutoFit/>
          </a:bodyPr>
          <a:lstStyle/>
          <a:p>
            <a:pPr lvl="0"/>
            <a:r>
              <a:rPr lang="kk-KZ" b="1" dirty="0">
                <a:solidFill>
                  <a:prstClr val="black"/>
                </a:solidFill>
                <a:latin typeface="Times New Roman" pitchFamily="18" charset="0"/>
                <a:cs typeface="Times New Roman" pitchFamily="18" charset="0"/>
              </a:rPr>
              <a:t>C# тіліндегі тізім </a:t>
            </a:r>
            <a:endParaRPr lang="ru-RU" b="1" dirty="0">
              <a:solidFill>
                <a:prstClr val="black"/>
              </a:solidFill>
              <a:latin typeface="Times New Roman" pitchFamily="18" charset="0"/>
              <a:cs typeface="Times New Roman" pitchFamily="18" charset="0"/>
            </a:endParaRPr>
          </a:p>
        </p:txBody>
      </p:sp>
      <p:sp>
        <p:nvSpPr>
          <p:cNvPr id="5" name="Прямоугольник 4"/>
          <p:cNvSpPr/>
          <p:nvPr/>
        </p:nvSpPr>
        <p:spPr>
          <a:xfrm>
            <a:off x="826096" y="1209949"/>
            <a:ext cx="8082408" cy="707886"/>
          </a:xfrm>
          <a:prstGeom prst="rect">
            <a:avLst/>
          </a:prstGeom>
          <a:noFill/>
          <a:ln>
            <a:solidFill>
              <a:schemeClr val="tx2"/>
            </a:solidFill>
          </a:ln>
        </p:spPr>
        <p:txBody>
          <a:bodyPr wrap="square">
            <a:spAutoFit/>
          </a:bodyPr>
          <a:lstStyle/>
          <a:p>
            <a:r>
              <a:rPr lang="kk-KZ" sz="2000" b="1" dirty="0">
                <a:latin typeface="Times New Roman" pitchFamily="18" charset="0"/>
                <a:cs typeface="Times New Roman" pitchFamily="18" charset="0"/>
              </a:rPr>
              <a:t>[атрибуттар] [спецификаторлар] enum тізім_атауы [:базалық _тип ]</a:t>
            </a:r>
            <a:endParaRPr lang="ru-RU" sz="2000" b="1" dirty="0">
              <a:latin typeface="Times New Roman" pitchFamily="18" charset="0"/>
              <a:cs typeface="Times New Roman" pitchFamily="18" charset="0"/>
            </a:endParaRPr>
          </a:p>
          <a:p>
            <a:r>
              <a:rPr lang="kk-KZ" sz="2000" b="1" dirty="0">
                <a:latin typeface="Times New Roman" pitchFamily="18" charset="0"/>
                <a:cs typeface="Times New Roman" pitchFamily="18" charset="0"/>
              </a:rPr>
              <a:t> тізім_ денесі [ ; ]</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6" name="Прямоугольник 5"/>
          <p:cNvSpPr/>
          <p:nvPr/>
        </p:nvSpPr>
        <p:spPr>
          <a:xfrm>
            <a:off x="826096" y="2037041"/>
            <a:ext cx="7706344" cy="2554545"/>
          </a:xfrm>
          <a:prstGeom prst="rect">
            <a:avLst/>
          </a:prstGeom>
        </p:spPr>
        <p:txBody>
          <a:bodyPr wrap="square">
            <a:spAutoFit/>
          </a:bodyPr>
          <a:lstStyle/>
          <a:p>
            <a:pPr indent="457200" algn="just"/>
            <a:r>
              <a:rPr lang="kk-KZ" sz="2000" dirty="0">
                <a:latin typeface="Times New Roman" pitchFamily="18" charset="0"/>
                <a:cs typeface="Times New Roman" pitchFamily="18" charset="0"/>
              </a:rPr>
              <a:t>Тізім спецификаторларының мағынасы класс үшін қолданылатын спецификаторлардың мағынасымен бірдей, сонымен қатар тек new, public, protected, internal және private спецификаторлары ғана рұқсат етілген.</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Базалық тип – тізімді құрайтын элементтер типі. </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Әдетте</a:t>
            </a: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int типі қолданылады, бірақ типті бүтінсанды типтердің (char типінен өзге) ішінен таңдап, айқын түрде анықтауға болады: byte, sbyte, short, ushort, int, uint, long, ulong.</a:t>
            </a:r>
            <a:endParaRPr lang="ru-RU" sz="2000" dirty="0">
              <a:latin typeface="Times New Roman" pitchFamily="18" charset="0"/>
              <a:cs typeface="Times New Roman" pitchFamily="18" charset="0"/>
            </a:endParaRPr>
          </a:p>
        </p:txBody>
      </p:sp>
      <p:sp>
        <p:nvSpPr>
          <p:cNvPr id="2" name="Прямоугольник 1"/>
          <p:cNvSpPr/>
          <p:nvPr/>
        </p:nvSpPr>
        <p:spPr>
          <a:xfrm>
            <a:off x="893986" y="809839"/>
            <a:ext cx="3785282" cy="400110"/>
          </a:xfrm>
          <a:prstGeom prst="rect">
            <a:avLst/>
          </a:prstGeom>
        </p:spPr>
        <p:txBody>
          <a:bodyPr wrap="square">
            <a:spAutoFit/>
          </a:bodyPr>
          <a:lstStyle/>
          <a:p>
            <a:pPr lvl="0"/>
            <a:r>
              <a:rPr lang="kk-KZ" sz="2000" dirty="0">
                <a:solidFill>
                  <a:prstClr val="black"/>
                </a:solidFill>
                <a:latin typeface="Times New Roman" pitchFamily="18" charset="0"/>
                <a:cs typeface="Times New Roman" pitchFamily="18" charset="0"/>
              </a:rPr>
              <a:t>Тізімді жазу форматы:</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015521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68629" y="153530"/>
            <a:ext cx="2634054" cy="461665"/>
          </a:xfrm>
          <a:prstGeom prst="rect">
            <a:avLst/>
          </a:prstGeom>
        </p:spPr>
        <p:txBody>
          <a:bodyPr wrap="none">
            <a:spAutoFit/>
          </a:bodyPr>
          <a:lstStyle/>
          <a:p>
            <a:pPr lvl="0"/>
            <a:r>
              <a:rPr lang="kk-KZ" sz="2400" b="1" dirty="0">
                <a:solidFill>
                  <a:prstClr val="black"/>
                </a:solidFill>
                <a:latin typeface="Times New Roman" pitchFamily="18" charset="0"/>
                <a:cs typeface="Times New Roman" pitchFamily="18" charset="0"/>
              </a:rPr>
              <a:t>C# тіліндегі тізім </a:t>
            </a:r>
            <a:endParaRPr lang="ru-RU" sz="2400" b="1" dirty="0">
              <a:solidFill>
                <a:prstClr val="black"/>
              </a:solidFill>
              <a:latin typeface="Times New Roman" pitchFamily="18" charset="0"/>
              <a:cs typeface="Times New Roman" pitchFamily="18" charset="0"/>
            </a:endParaRPr>
          </a:p>
        </p:txBody>
      </p:sp>
      <p:sp>
        <p:nvSpPr>
          <p:cNvPr id="7" name="Прямоугольник 6"/>
          <p:cNvSpPr/>
          <p:nvPr/>
        </p:nvSpPr>
        <p:spPr>
          <a:xfrm>
            <a:off x="832484" y="908720"/>
            <a:ext cx="7706344" cy="2800767"/>
          </a:xfrm>
          <a:prstGeom prst="rect">
            <a:avLst/>
          </a:prstGeom>
        </p:spPr>
        <p:txBody>
          <a:bodyPr wrap="square">
            <a:spAutoFit/>
          </a:bodyPr>
          <a:lstStyle/>
          <a:p>
            <a:pPr indent="457200"/>
            <a:r>
              <a:rPr lang="kk-KZ" sz="2200" dirty="0">
                <a:latin typeface="Times New Roman" pitchFamily="18" charset="0"/>
                <a:cs typeface="Times New Roman" pitchFamily="18" charset="0"/>
              </a:rPr>
              <a:t>Тізімдік типтегі айнымалылармен есептеулер жүргізуге болады.</a:t>
            </a:r>
            <a:endParaRPr lang="ru-RU" sz="2200" dirty="0">
              <a:latin typeface="Times New Roman" pitchFamily="18" charset="0"/>
              <a:cs typeface="Times New Roman" pitchFamily="18" charset="0"/>
            </a:endParaRPr>
          </a:p>
          <a:p>
            <a:pPr marL="432000" indent="288000">
              <a:buFontTx/>
              <a:buChar char="-"/>
            </a:pPr>
            <a:r>
              <a:rPr lang="kk-KZ" sz="2200" dirty="0">
                <a:latin typeface="Times New Roman" pitchFamily="18" charset="0"/>
                <a:cs typeface="Times New Roman" pitchFamily="18" charset="0"/>
              </a:rPr>
              <a:t>арифметикалық операцияларды (+, -, ++, - -), </a:t>
            </a:r>
          </a:p>
          <a:p>
            <a:pPr marL="432000" indent="288000">
              <a:buFontTx/>
              <a:buChar char="-"/>
            </a:pPr>
            <a:r>
              <a:rPr lang="kk-KZ" sz="2200" dirty="0">
                <a:latin typeface="Times New Roman" pitchFamily="18" charset="0"/>
                <a:cs typeface="Times New Roman" pitchFamily="18" charset="0"/>
              </a:rPr>
              <a:t>разряд бойынша логикалық операцияларды (^, &amp;, |, ~) орындауға, </a:t>
            </a:r>
          </a:p>
          <a:p>
            <a:pPr marL="432000" indent="288000">
              <a:buFontTx/>
              <a:buChar char="-"/>
            </a:pPr>
            <a:r>
              <a:rPr lang="kk-KZ" sz="2200" dirty="0">
                <a:latin typeface="Times New Roman" pitchFamily="18" charset="0"/>
                <a:cs typeface="Times New Roman" pitchFamily="18" charset="0"/>
              </a:rPr>
              <a:t>оларды қатынас операциялары (&lt;, &lt;=, &gt;, &gt;=, ==, !=) арқылы салыстыруға және</a:t>
            </a:r>
          </a:p>
          <a:p>
            <a:pPr marL="432000" indent="288000">
              <a:buFontTx/>
              <a:buChar char="-"/>
            </a:pPr>
            <a:r>
              <a:rPr lang="kk-KZ" sz="2200" dirty="0">
                <a:latin typeface="Times New Roman" pitchFamily="18" charset="0"/>
                <a:cs typeface="Times New Roman" pitchFamily="18" charset="0"/>
              </a:rPr>
              <a:t>байтпен (sizeof) көлемін </a:t>
            </a:r>
          </a:p>
        </p:txBody>
      </p:sp>
    </p:spTree>
    <p:extLst>
      <p:ext uri="{BB962C8B-B14F-4D97-AF65-F5344CB8AC3E}">
        <p14:creationId xmlns:p14="http://schemas.microsoft.com/office/powerpoint/2010/main" val="2151391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54088" y="514694"/>
            <a:ext cx="8466384"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namespace</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ConsoleApplication1</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struct</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rgbClr val="2B91AF"/>
                </a:solidFill>
                <a:effectLst/>
                <a:latin typeface="Times New Roman" pitchFamily="18" charset="0"/>
                <a:ea typeface="Times New Roman" pitchFamily="18" charset="0"/>
                <a:cs typeface="Times New Roman" pitchFamily="18" charset="0"/>
              </a:rPr>
              <a:t>Боец</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kk-KZ"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public</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enum</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rgbClr val="2B91AF"/>
                </a:solidFill>
                <a:effectLst/>
                <a:latin typeface="Times New Roman" pitchFamily="18" charset="0"/>
                <a:ea typeface="Times New Roman" pitchFamily="18" charset="0"/>
                <a:cs typeface="Times New Roman" pitchFamily="18" charset="0"/>
              </a:rPr>
              <a:t>Воинское</a:t>
            </a:r>
            <a:r>
              <a:rPr kumimoji="0" lang="en-US" sz="1600" b="1" i="0" u="none" strike="noStrike" cap="none" normalizeH="0" baseline="0" dirty="0">
                <a:ln>
                  <a:noFill/>
                </a:ln>
                <a:solidFill>
                  <a:srgbClr val="2B91AF"/>
                </a:solidFill>
                <a:effectLst/>
                <a:latin typeface="Times New Roman" pitchFamily="18" charset="0"/>
                <a:ea typeface="Times New Roman" pitchFamily="18" charset="0"/>
                <a:cs typeface="Times New Roman" pitchFamily="18" charset="0"/>
              </a:rPr>
              <a:t>_</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Звани</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Рядовой, Сержант, Лейтенант, Майор, Полковник,     </a:t>
            </a:r>
          </a:p>
          <a:p>
            <a:pPr marL="0" marR="0" lvl="0" indent="0" algn="l" defTabSz="914400" rtl="0" eaLnBrk="0" fontAlgn="base" latinLnBrk="0" hangingPunct="0">
              <a:lnSpc>
                <a:spcPct val="100000"/>
              </a:lnSpc>
              <a:spcBef>
                <a:spcPct val="0"/>
              </a:spcBef>
              <a:spcAft>
                <a:spcPct val="0"/>
              </a:spcAft>
              <a:buClrTx/>
              <a:buSzTx/>
              <a:buFontTx/>
              <a:buNone/>
              <a:tabLst/>
            </a:pPr>
            <a:r>
              <a:rPr lang="ru-RU" sz="1600" b="1" dirty="0">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Генерал  }</a:t>
            </a:r>
          </a:p>
          <a:p>
            <a:pPr marL="0" marR="0" lvl="0" indent="2880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public</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string</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Фамилия;</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288000" algn="l" defTabSz="914400" rtl="0" eaLnBrk="0" fontAlgn="base" latinLnBrk="0" hangingPunct="0">
              <a:lnSpc>
                <a:spcPct val="100000"/>
              </a:lnSpc>
              <a:spcBef>
                <a:spcPct val="0"/>
              </a:spcBef>
              <a:spcAft>
                <a:spcPct val="0"/>
              </a:spcAft>
              <a:buClrTx/>
              <a:buSzTx/>
              <a:buFontTx/>
              <a:buNone/>
              <a:tabLst/>
            </a:pPr>
            <a:r>
              <a:rPr lang="ru-RU" sz="1600" b="1" dirty="0">
                <a:solidFill>
                  <a:srgbClr val="0000FF"/>
                </a:solidFill>
                <a:latin typeface="Times New Roman" pitchFamily="18" charset="0"/>
                <a:ea typeface="Times New Roman" pitchFamily="18" charset="0"/>
                <a:cs typeface="Times New Roman" pitchFamily="18" charset="0"/>
              </a:rPr>
              <a:t>  </a:t>
            </a:r>
            <a:r>
              <a:rPr lang="ru-RU" sz="1600" b="1" dirty="0" err="1">
                <a:solidFill>
                  <a:srgbClr val="0000FF"/>
                </a:solidFill>
                <a:latin typeface="Times New Roman" pitchFamily="18" charset="0"/>
                <a:ea typeface="Times New Roman" pitchFamily="18" charset="0"/>
                <a:cs typeface="Times New Roman" pitchFamily="18" charset="0"/>
              </a:rPr>
              <a:t>public</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Воинское_Звание</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Звание;</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kk-KZ"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kk-KZ"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class</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2B91AF"/>
                </a:solidFill>
                <a:effectLst/>
                <a:latin typeface="Times New Roman" pitchFamily="18" charset="0"/>
                <a:ea typeface="Times New Roman" pitchFamily="18" charset="0"/>
                <a:cs typeface="Times New Roman" pitchFamily="18" charset="0"/>
              </a:rPr>
              <a:t>Program</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en-US"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static</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void</a:t>
            </a:r>
            <a:r>
              <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Main()</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lang="ru-RU" sz="1600" b="1" dirty="0">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rgbClr val="2B91AF"/>
                </a:solidFill>
                <a:effectLst/>
                <a:latin typeface="Times New Roman" pitchFamily="18" charset="0"/>
                <a:ea typeface="Times New Roman" pitchFamily="18" charset="0"/>
                <a:cs typeface="Times New Roman" pitchFamily="18" charset="0"/>
              </a:rPr>
              <a:t>Боец</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x;</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x.Фамилия</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ru-RU" sz="1600" b="1" i="0" u="none" strike="noStrike" cap="none" normalizeH="0" baseline="0" dirty="0">
                <a:ln>
                  <a:noFill/>
                </a:ln>
                <a:solidFill>
                  <a:srgbClr val="A31515"/>
                </a:solidFill>
                <a:effectLst/>
                <a:latin typeface="Times New Roman" pitchFamily="18" charset="0"/>
                <a:ea typeface="Times New Roman" pitchFamily="18" charset="0"/>
                <a:cs typeface="Times New Roman" pitchFamily="18" charset="0"/>
              </a:rPr>
              <a:t>"Иванов"</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x.Звание</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Боец</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Воинское_Звание</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.Рядовой</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sv-SE"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for</a:t>
            </a:r>
            <a:r>
              <a:rPr kumimoji="0" lang="sv-SE"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sv-SE" sz="16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int</a:t>
            </a:r>
            <a:r>
              <a:rPr kumimoji="0" lang="sv-SE"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 = 1980; i &lt; 2011; i = i + 5)</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p>
          <a:p>
            <a:pPr marL="0" marR="0" lvl="0" indent="457200" algn="l" defTabSz="914400" rtl="0" eaLnBrk="0" fontAlgn="base" latinLnBrk="0" hangingPunct="0">
              <a:lnSpc>
                <a:spcPct val="100000"/>
              </a:lnSpc>
              <a:spcBef>
                <a:spcPct val="0"/>
              </a:spcBef>
              <a:spcAft>
                <a:spcPct val="0"/>
              </a:spcAft>
              <a:buClrTx/>
              <a:buSzTx/>
              <a:buFontTx/>
              <a:buNone/>
              <a:tabLst/>
            </a:pPr>
            <a:r>
              <a:rPr lang="ru-RU" sz="1600" b="1" dirty="0">
                <a:latin typeface="Times New Roman" pitchFamily="18" charset="0"/>
                <a:ea typeface="Times New Roman" pitchFamily="18" charset="0"/>
                <a:cs typeface="Times New Roman" pitchFamily="18" charset="0"/>
              </a:rPr>
              <a:t>    </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if</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x.Звание</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&lt;=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Боец</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Воинское_Звание</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.Генерал</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5400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Console</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a:ln>
                  <a:noFill/>
                </a:ln>
                <a:solidFill>
                  <a:srgbClr val="A31515"/>
                </a:solidFill>
                <a:effectLst/>
                <a:latin typeface="Times New Roman" pitchFamily="18" charset="0"/>
                <a:ea typeface="Times New Roman" pitchFamily="18" charset="0"/>
                <a:cs typeface="Times New Roman" pitchFamily="18" charset="0"/>
              </a:rPr>
              <a:t>"Год: {0} {1} {2}"</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x.Звание</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x.Фамилия</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5400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x.Звание</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5400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Console</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.WriteLine</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a:ln>
                  <a:noFill/>
                </a:ln>
                <a:solidFill>
                  <a:srgbClr val="A31515"/>
                </a:solidFill>
                <a:effectLst/>
                <a:latin typeface="Times New Roman" pitchFamily="18" charset="0"/>
                <a:ea typeface="Times New Roman" pitchFamily="18" charset="0"/>
                <a:cs typeface="Times New Roman" pitchFamily="18" charset="0"/>
              </a:rPr>
              <a:t>"Для продолжения нажмите клавишу </a:t>
            </a:r>
            <a:r>
              <a:rPr kumimoji="0" lang="ru-RU" sz="1600" b="1" i="0" u="none" strike="noStrike" cap="none" normalizeH="0" baseline="0" dirty="0" err="1">
                <a:ln>
                  <a:noFill/>
                </a:ln>
                <a:solidFill>
                  <a:srgbClr val="A31515"/>
                </a:solidFill>
                <a:effectLst/>
                <a:latin typeface="Times New Roman" pitchFamily="18" charset="0"/>
                <a:ea typeface="Times New Roman" pitchFamily="18" charset="0"/>
                <a:cs typeface="Times New Roman" pitchFamily="18" charset="0"/>
              </a:rPr>
              <a:t>Enter</a:t>
            </a:r>
            <a:r>
              <a:rPr kumimoji="0" lang="ru-RU" sz="1600" b="1" i="0" u="none" strike="noStrike" cap="none" normalizeH="0" baseline="0" dirty="0">
                <a:ln>
                  <a:noFill/>
                </a:ln>
                <a:solidFill>
                  <a:srgbClr val="A31515"/>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err="1">
                <a:ln>
                  <a:noFill/>
                </a:ln>
                <a:solidFill>
                  <a:srgbClr val="2B91AF"/>
                </a:solidFill>
                <a:effectLst/>
                <a:latin typeface="Times New Roman" pitchFamily="18" charset="0"/>
                <a:ea typeface="Times New Roman" pitchFamily="18" charset="0"/>
                <a:cs typeface="Times New Roman" pitchFamily="18" charset="0"/>
              </a:rPr>
              <a:t>Console</a:t>
            </a:r>
            <a:r>
              <a:rPr kumimoji="0" lang="ru-RU" sz="16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.ReadLine</a:t>
            </a: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  }</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 name="Прямоугольник 2"/>
          <p:cNvSpPr/>
          <p:nvPr/>
        </p:nvSpPr>
        <p:spPr>
          <a:xfrm>
            <a:off x="5360560" y="1844824"/>
            <a:ext cx="3429352" cy="1815882"/>
          </a:xfrm>
          <a:prstGeom prst="rect">
            <a:avLst/>
          </a:prstGeom>
          <a:ln>
            <a:solidFill>
              <a:schemeClr val="accent1"/>
            </a:solidFill>
          </a:ln>
        </p:spPr>
        <p:txBody>
          <a:bodyPr wrap="square">
            <a:spAutoFit/>
          </a:bodyPr>
          <a:lstStyle/>
          <a:p>
            <a:pPr algn="just">
              <a:spcAft>
                <a:spcPts val="0"/>
              </a:spcAft>
            </a:pPr>
            <a:r>
              <a:rPr lang="ru-RU" sz="1600" dirty="0" err="1">
                <a:latin typeface="Times New Roman"/>
                <a:ea typeface="Times New Roman"/>
              </a:rPr>
              <a:t>Нәтиже</a:t>
            </a:r>
            <a:r>
              <a:rPr lang="ru-RU" sz="1600" dirty="0">
                <a:latin typeface="Times New Roman"/>
                <a:ea typeface="Times New Roman"/>
              </a:rPr>
              <a:t>:</a:t>
            </a:r>
          </a:p>
          <a:p>
            <a:pPr>
              <a:spcAft>
                <a:spcPts val="0"/>
              </a:spcAft>
            </a:pPr>
            <a:r>
              <a:rPr lang="ru-RU" sz="1600" dirty="0">
                <a:latin typeface="Times New Roman"/>
                <a:ea typeface="Times New Roman"/>
              </a:rPr>
              <a:t>Год: 1980 Рядовой Иванов</a:t>
            </a:r>
          </a:p>
          <a:p>
            <a:pPr>
              <a:spcAft>
                <a:spcPts val="0"/>
              </a:spcAft>
            </a:pPr>
            <a:r>
              <a:rPr lang="ru-RU" sz="1600" dirty="0">
                <a:latin typeface="Times New Roman"/>
                <a:ea typeface="Times New Roman"/>
              </a:rPr>
              <a:t>Год: 1985 Сержант Иванов</a:t>
            </a:r>
          </a:p>
          <a:p>
            <a:pPr>
              <a:spcAft>
                <a:spcPts val="0"/>
              </a:spcAft>
            </a:pPr>
            <a:r>
              <a:rPr lang="ru-RU" sz="1600" dirty="0">
                <a:latin typeface="Times New Roman"/>
                <a:ea typeface="Times New Roman"/>
              </a:rPr>
              <a:t>Год: 1990 Лейтенант Иванов</a:t>
            </a:r>
          </a:p>
          <a:p>
            <a:pPr>
              <a:spcAft>
                <a:spcPts val="0"/>
              </a:spcAft>
            </a:pPr>
            <a:r>
              <a:rPr lang="ru-RU" sz="1600" dirty="0">
                <a:latin typeface="Times New Roman"/>
                <a:ea typeface="Times New Roman"/>
              </a:rPr>
              <a:t>Год: 1995 Майор Иванов</a:t>
            </a:r>
          </a:p>
          <a:p>
            <a:pPr>
              <a:spcAft>
                <a:spcPts val="0"/>
              </a:spcAft>
            </a:pPr>
            <a:r>
              <a:rPr lang="ru-RU" sz="1600" dirty="0">
                <a:latin typeface="Times New Roman"/>
                <a:ea typeface="Times New Roman"/>
              </a:rPr>
              <a:t>Год: 2000 Полковник Иванов</a:t>
            </a:r>
          </a:p>
          <a:p>
            <a:pPr>
              <a:spcAft>
                <a:spcPts val="0"/>
              </a:spcAft>
            </a:pPr>
            <a:r>
              <a:rPr lang="ru-RU" sz="1600" dirty="0">
                <a:latin typeface="Times New Roman"/>
                <a:ea typeface="Times New Roman"/>
              </a:rPr>
              <a:t>Год: 2005 Генерал Иванов</a:t>
            </a:r>
          </a:p>
        </p:txBody>
      </p:sp>
      <p:sp>
        <p:nvSpPr>
          <p:cNvPr id="4" name="Прямоугольник 3"/>
          <p:cNvSpPr/>
          <p:nvPr/>
        </p:nvSpPr>
        <p:spPr>
          <a:xfrm>
            <a:off x="3368629" y="153530"/>
            <a:ext cx="2024913" cy="369332"/>
          </a:xfrm>
          <a:prstGeom prst="rect">
            <a:avLst/>
          </a:prstGeom>
        </p:spPr>
        <p:txBody>
          <a:bodyPr wrap="none">
            <a:spAutoFit/>
          </a:bodyPr>
          <a:lstStyle/>
          <a:p>
            <a:pPr lvl="0"/>
            <a:r>
              <a:rPr lang="kk-KZ" b="1" dirty="0">
                <a:solidFill>
                  <a:prstClr val="black"/>
                </a:solidFill>
                <a:latin typeface="Times New Roman" pitchFamily="18" charset="0"/>
                <a:cs typeface="Times New Roman" pitchFamily="18" charset="0"/>
              </a:rPr>
              <a:t>C# тіліндегі тізім </a:t>
            </a:r>
            <a:endParaRPr lang="ru-RU"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388711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7408" y="761937"/>
            <a:ext cx="7997040" cy="1631216"/>
          </a:xfrm>
          <a:prstGeom prst="rect">
            <a:avLst/>
          </a:prstGeom>
        </p:spPr>
        <p:txBody>
          <a:bodyPr wrap="square">
            <a:spAutoFit/>
          </a:bodyPr>
          <a:lstStyle/>
          <a:p>
            <a:pPr indent="457200" algn="just"/>
            <a:r>
              <a:rPr lang="kk-KZ" sz="2000" dirty="0">
                <a:latin typeface="Times New Roman" pitchFamily="18" charset="0"/>
                <a:cs typeface="Times New Roman" pitchFamily="18" charset="0"/>
              </a:rPr>
              <a:t>Кез келген бағдарламалау тілінде файлдармен жұмыс жасау құралдары бар. Көптеген бағдарламалар жұмысты файлдардан деректерді оқудан бастайды және нәтижелерді файлға жазумен аяқтайды.</a:t>
            </a:r>
          </a:p>
          <a:p>
            <a:pPr indent="457200" algn="just"/>
            <a:r>
              <a:rPr lang="kk-KZ" sz="2000" dirty="0">
                <a:latin typeface="Times New Roman" pitchFamily="18" charset="0"/>
                <a:cs typeface="Times New Roman" pitchFamily="18" charset="0"/>
              </a:rPr>
              <a:t>C# тілінде файлдармен жұмыс жасауға арналған бірнеше класс бар. </a:t>
            </a:r>
            <a:endParaRPr lang="ru-RU" sz="2000" dirty="0">
              <a:latin typeface="Times New Roman" pitchFamily="18" charset="0"/>
              <a:cs typeface="Times New Roman" pitchFamily="18" charset="0"/>
            </a:endParaRPr>
          </a:p>
        </p:txBody>
      </p:sp>
      <p:sp>
        <p:nvSpPr>
          <p:cNvPr id="3" name="Прямоугольник 2"/>
          <p:cNvSpPr/>
          <p:nvPr/>
        </p:nvSpPr>
        <p:spPr>
          <a:xfrm>
            <a:off x="3372279" y="116632"/>
            <a:ext cx="2984984" cy="369332"/>
          </a:xfrm>
          <a:prstGeom prst="rect">
            <a:avLst/>
          </a:prstGeom>
        </p:spPr>
        <p:txBody>
          <a:bodyPr wrap="none">
            <a:spAutoFit/>
          </a:bodyPr>
          <a:lstStyle/>
          <a:p>
            <a:pPr lvl="0"/>
            <a:r>
              <a:rPr lang="en-US" b="1" dirty="0">
                <a:solidFill>
                  <a:prstClr val="black"/>
                </a:solidFill>
                <a:latin typeface="Times New Roman" pitchFamily="18" charset="0"/>
                <a:cs typeface="Times New Roman" pitchFamily="18" charset="0"/>
              </a:rPr>
              <a:t>C# </a:t>
            </a:r>
            <a:r>
              <a:rPr lang="kk-KZ" b="1" dirty="0">
                <a:solidFill>
                  <a:prstClr val="black"/>
                </a:solidFill>
                <a:latin typeface="Times New Roman" pitchFamily="18" charset="0"/>
                <a:cs typeface="Times New Roman" pitchFamily="18" charset="0"/>
              </a:rPr>
              <a:t>ТІЛІНДЕГІ Ф</a:t>
            </a:r>
            <a:r>
              <a:rPr lang="x-none" b="1">
                <a:solidFill>
                  <a:prstClr val="black"/>
                </a:solidFill>
                <a:latin typeface="Times New Roman" pitchFamily="18" charset="0"/>
                <a:cs typeface="Times New Roman" pitchFamily="18" charset="0"/>
              </a:rPr>
              <a:t>АЙЛ</a:t>
            </a:r>
            <a:r>
              <a:rPr lang="kk-KZ" b="1" dirty="0">
                <a:solidFill>
                  <a:prstClr val="black"/>
                </a:solidFill>
                <a:latin typeface="Times New Roman" pitchFamily="18" charset="0"/>
                <a:cs typeface="Times New Roman" pitchFamily="18" charset="0"/>
              </a:rPr>
              <a:t>ДАР</a:t>
            </a:r>
            <a:endParaRPr lang="ru-RU" b="1" dirty="0">
              <a:solidFill>
                <a:prstClr val="black"/>
              </a:solidFill>
              <a:latin typeface="Times New Roman" pitchFamily="18" charset="0"/>
              <a:cs typeface="Times New Roman" pitchFamily="18" charset="0"/>
            </a:endParaRPr>
          </a:p>
        </p:txBody>
      </p:sp>
      <p:sp>
        <p:nvSpPr>
          <p:cNvPr id="4" name="Прямоугольник 3"/>
          <p:cNvSpPr/>
          <p:nvPr/>
        </p:nvSpPr>
        <p:spPr>
          <a:xfrm>
            <a:off x="592954" y="2886843"/>
            <a:ext cx="7999063" cy="2554545"/>
          </a:xfrm>
          <a:prstGeom prst="rect">
            <a:avLst/>
          </a:prstGeom>
        </p:spPr>
        <p:txBody>
          <a:bodyPr wrap="square">
            <a:spAutoFit/>
          </a:bodyPr>
          <a:lstStyle/>
          <a:p>
            <a:pPr indent="457200" algn="just"/>
            <a:r>
              <a:rPr lang="kk-KZ" sz="2000" dirty="0">
                <a:latin typeface="Times New Roman" pitchFamily="18" charset="0"/>
                <a:cs typeface="Times New Roman" pitchFamily="18" charset="0"/>
              </a:rPr>
              <a:t>Белгілі бір кластар тобы (олар </a:t>
            </a:r>
            <a:r>
              <a:rPr lang="kk-KZ" sz="2000" b="1" dirty="0">
                <a:latin typeface="Times New Roman" pitchFamily="18" charset="0"/>
                <a:cs typeface="Times New Roman" pitchFamily="18" charset="0"/>
              </a:rPr>
              <a:t>System.IO </a:t>
            </a:r>
            <a:r>
              <a:rPr lang="kk-KZ" sz="2000" dirty="0">
                <a:latin typeface="Times New Roman" pitchFamily="18" charset="0"/>
                <a:cs typeface="Times New Roman" pitchFamily="18" charset="0"/>
              </a:rPr>
              <a:t>атаулар кеңістігінде орналасқан) файлдармен деректер бірлігі сияқты жұмыс істейді. </a:t>
            </a:r>
          </a:p>
          <a:p>
            <a:pPr indent="457200" algn="just"/>
            <a:r>
              <a:rPr lang="kk-KZ" sz="2000" dirty="0">
                <a:latin typeface="Times New Roman" pitchFamily="18" charset="0"/>
                <a:cs typeface="Times New Roman" pitchFamily="18" charset="0"/>
              </a:rPr>
              <a:t>Олардың міндетіне келесілер кіреді:</a:t>
            </a:r>
          </a:p>
          <a:p>
            <a:pPr marL="285750" indent="-285750" algn="just">
              <a:buFontTx/>
              <a:buChar char="-"/>
            </a:pPr>
            <a:r>
              <a:rPr lang="kk-KZ" sz="2000" dirty="0">
                <a:latin typeface="Times New Roman" pitchFamily="18" charset="0"/>
                <a:cs typeface="Times New Roman" pitchFamily="18" charset="0"/>
              </a:rPr>
              <a:t>каталогтармен (файлдар папкасы) жұмыс жасау, </a:t>
            </a:r>
          </a:p>
          <a:p>
            <a:pPr marL="285750" indent="-285750" algn="just">
              <a:buFontTx/>
              <a:buChar char="-"/>
            </a:pPr>
            <a:r>
              <a:rPr lang="kk-KZ" sz="2000" dirty="0">
                <a:latin typeface="Times New Roman" pitchFamily="18" charset="0"/>
                <a:cs typeface="Times New Roman" pitchFamily="18" charset="0"/>
              </a:rPr>
              <a:t>-  файлдардың орнын ауыстыру, </a:t>
            </a:r>
          </a:p>
          <a:p>
            <a:pPr marL="285750" indent="-285750" algn="just">
              <a:buFontTx/>
              <a:buChar char="-"/>
            </a:pPr>
            <a:r>
              <a:rPr lang="kk-KZ" sz="2000" dirty="0">
                <a:latin typeface="Times New Roman" pitchFamily="18" charset="0"/>
                <a:cs typeface="Times New Roman" pitchFamily="18" charset="0"/>
              </a:rPr>
              <a:t>- олардың атауларын өзгерту, көшіру, </a:t>
            </a:r>
          </a:p>
          <a:p>
            <a:pPr marL="285750" indent="-285750" algn="just">
              <a:buFontTx/>
              <a:buChar char="-"/>
            </a:pPr>
            <a:r>
              <a:rPr lang="kk-KZ" sz="2000" dirty="0">
                <a:latin typeface="Times New Roman" pitchFamily="18" charset="0"/>
                <a:cs typeface="Times New Roman" pitchFamily="18" charset="0"/>
              </a:rPr>
              <a:t>-файл атрибуттары, файлдарды ұсыну кестесімен (FAT) жұмыс жасау. </a:t>
            </a:r>
            <a:endParaRPr lang="ru-RU" sz="2000" dirty="0">
              <a:latin typeface="Times New Roman" pitchFamily="18" charset="0"/>
              <a:cs typeface="Times New Roman" pitchFamily="18" charset="0"/>
            </a:endParaRPr>
          </a:p>
        </p:txBody>
      </p:sp>
      <p:sp>
        <p:nvSpPr>
          <p:cNvPr id="5" name="Прямоугольник 4"/>
          <p:cNvSpPr/>
          <p:nvPr/>
        </p:nvSpPr>
        <p:spPr>
          <a:xfrm>
            <a:off x="611747" y="2517511"/>
            <a:ext cx="7288408" cy="400110"/>
          </a:xfrm>
          <a:prstGeom prst="rect">
            <a:avLst/>
          </a:prstGeom>
        </p:spPr>
        <p:txBody>
          <a:bodyPr wrap="square">
            <a:spAutoFit/>
          </a:bodyPr>
          <a:lstStyle/>
          <a:p>
            <a:pPr lvl="0"/>
            <a:r>
              <a:rPr lang="kk-KZ" sz="2000" b="1" dirty="0">
                <a:solidFill>
                  <a:prstClr val="black"/>
                </a:solidFill>
                <a:latin typeface="Times New Roman" pitchFamily="18" charset="0"/>
                <a:cs typeface="Times New Roman" pitchFamily="18" charset="0"/>
              </a:rPr>
              <a:t>Файлдарды өңдеу класы</a:t>
            </a:r>
            <a:endParaRPr lang="ru-RU" sz="20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7184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836712"/>
            <a:ext cx="8136904" cy="3785652"/>
          </a:xfrm>
          <a:prstGeom prst="rect">
            <a:avLst/>
          </a:prstGeom>
        </p:spPr>
        <p:txBody>
          <a:bodyPr wrap="square">
            <a:spAutoFit/>
          </a:bodyPr>
          <a:lstStyle/>
          <a:p>
            <a:pPr indent="457200" algn="just"/>
            <a:r>
              <a:rPr lang="kk-KZ" sz="2000" dirty="0">
                <a:latin typeface="Times New Roman" pitchFamily="18" charset="0"/>
                <a:cs typeface="Times New Roman" pitchFamily="18" charset="0"/>
              </a:rPr>
              <a:t>Windows жүйесінде (сонымен қоса C# тілінде) түрлі құрылғылар (оперативтік жад, монитор, дискілік жад, желілер) арасында деректерді жеткізу үшін деректер ағыны (stream) тұжырымдамасы қолданылады.</a:t>
            </a:r>
          </a:p>
          <a:p>
            <a:pPr indent="457200" algn="just"/>
            <a:endParaRPr lang="kk-KZ"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Windows жүйесінде (сонымен қоса C# тілінде) түрлі құрылғылар (оперативтік жад, монитор, дискілік жад, желілер) арасында деректерді жеткізу үшін </a:t>
            </a:r>
            <a:r>
              <a:rPr lang="kk-KZ" sz="2000" b="1" dirty="0">
                <a:latin typeface="Times New Roman" pitchFamily="18" charset="0"/>
                <a:cs typeface="Times New Roman" pitchFamily="18" charset="0"/>
              </a:rPr>
              <a:t>деректер ағыны </a:t>
            </a:r>
            <a:r>
              <a:rPr lang="kk-KZ" sz="2000" dirty="0">
                <a:latin typeface="Times New Roman" pitchFamily="18" charset="0"/>
                <a:cs typeface="Times New Roman" pitchFamily="18" charset="0"/>
              </a:rPr>
              <a:t>(stream) тұжырымдамасы қолданылады.</a:t>
            </a:r>
          </a:p>
          <a:p>
            <a:pPr indent="457200" algn="just"/>
            <a:endParaRPr lang="kk-KZ"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Деректердің </a:t>
            </a:r>
            <a:r>
              <a:rPr lang="kk-KZ" sz="2000" b="1" dirty="0">
                <a:latin typeface="Times New Roman" pitchFamily="18" charset="0"/>
                <a:cs typeface="Times New Roman" pitchFamily="18" charset="0"/>
              </a:rPr>
              <a:t>екілік, символдық, жолдық ағынымен </a:t>
            </a:r>
            <a:r>
              <a:rPr lang="kk-KZ" sz="2000" dirty="0">
                <a:latin typeface="Times New Roman" pitchFamily="18" charset="0"/>
                <a:cs typeface="Times New Roman" pitchFamily="18" charset="0"/>
              </a:rPr>
              <a:t>анықталған файлдармен жұмыс жасауға көмектесетін арнайы кластар бар. Осы кластар да </a:t>
            </a:r>
            <a:r>
              <a:rPr lang="kk-KZ" sz="2000" b="1" dirty="0">
                <a:latin typeface="Times New Roman" pitchFamily="18" charset="0"/>
                <a:cs typeface="Times New Roman" pitchFamily="18" charset="0"/>
              </a:rPr>
              <a:t>System.IO</a:t>
            </a:r>
            <a:r>
              <a:rPr lang="kk-KZ" sz="2000" dirty="0">
                <a:latin typeface="Times New Roman" pitchFamily="18" charset="0"/>
                <a:cs typeface="Times New Roman" pitchFamily="18" charset="0"/>
              </a:rPr>
              <a:t> кеңістігінде анықталған. </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p:txBody>
      </p:sp>
      <p:sp>
        <p:nvSpPr>
          <p:cNvPr id="3" name="Прямоугольник 2"/>
          <p:cNvSpPr/>
          <p:nvPr/>
        </p:nvSpPr>
        <p:spPr>
          <a:xfrm>
            <a:off x="3203848" y="302353"/>
            <a:ext cx="2984984" cy="369332"/>
          </a:xfrm>
          <a:prstGeom prst="rect">
            <a:avLst/>
          </a:prstGeom>
        </p:spPr>
        <p:txBody>
          <a:bodyPr wrap="none">
            <a:spAutoFit/>
          </a:bodyPr>
          <a:lstStyle/>
          <a:p>
            <a:pPr lvl="0"/>
            <a:r>
              <a:rPr lang="en-US" b="1" dirty="0">
                <a:solidFill>
                  <a:prstClr val="black"/>
                </a:solidFill>
                <a:latin typeface="Times New Roman" pitchFamily="18" charset="0"/>
                <a:cs typeface="Times New Roman" pitchFamily="18" charset="0"/>
              </a:rPr>
              <a:t>C# </a:t>
            </a:r>
            <a:r>
              <a:rPr lang="kk-KZ" b="1" dirty="0">
                <a:solidFill>
                  <a:prstClr val="black"/>
                </a:solidFill>
                <a:latin typeface="Times New Roman" pitchFamily="18" charset="0"/>
                <a:cs typeface="Times New Roman" pitchFamily="18" charset="0"/>
              </a:rPr>
              <a:t>ТІЛІНДЕГІ Ф</a:t>
            </a:r>
            <a:r>
              <a:rPr lang="x-none" b="1">
                <a:solidFill>
                  <a:prstClr val="black"/>
                </a:solidFill>
                <a:latin typeface="Times New Roman" pitchFamily="18" charset="0"/>
                <a:cs typeface="Times New Roman" pitchFamily="18" charset="0"/>
              </a:rPr>
              <a:t>АЙЛ</a:t>
            </a:r>
            <a:r>
              <a:rPr lang="kk-KZ" b="1" dirty="0">
                <a:solidFill>
                  <a:prstClr val="black"/>
                </a:solidFill>
                <a:latin typeface="Times New Roman" pitchFamily="18" charset="0"/>
                <a:cs typeface="Times New Roman" pitchFamily="18" charset="0"/>
              </a:rPr>
              <a:t>ДАР</a:t>
            </a:r>
            <a:endParaRPr lang="ru-RU"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655990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5847755"/>
          </a:xfrm>
          <a:prstGeom prst="rect">
            <a:avLst/>
          </a:prstGeom>
        </p:spPr>
        <p:txBody>
          <a:bodyPr wrap="square">
            <a:spAutoFit/>
          </a:bodyPr>
          <a:lstStyle/>
          <a:p>
            <a:pPr indent="457200" algn="just"/>
            <a:r>
              <a:rPr lang="kk-KZ" sz="2200" dirty="0">
                <a:latin typeface="Times New Roman" pitchFamily="18" charset="0"/>
                <a:cs typeface="Times New Roman" pitchFamily="18" charset="0"/>
              </a:rPr>
              <a:t>C# тілінде құрылымдар, кластар түрінде көрсетілген деректермен жұмыс жасау үшін </a:t>
            </a:r>
            <a:r>
              <a:rPr lang="kk-KZ" sz="2200" b="1" dirty="0">
                <a:solidFill>
                  <a:srgbClr val="FF0000"/>
                </a:solidFill>
                <a:latin typeface="Times New Roman" pitchFamily="18" charset="0"/>
                <a:cs typeface="Times New Roman" pitchFamily="18" charset="0"/>
              </a:rPr>
              <a:t>сериализация</a:t>
            </a:r>
            <a:r>
              <a:rPr lang="kk-KZ" sz="2200" dirty="0">
                <a:solidFill>
                  <a:srgbClr val="FF0000"/>
                </a:solidFill>
                <a:latin typeface="Times New Roman" pitchFamily="18" charset="0"/>
                <a:cs typeface="Times New Roman" pitchFamily="18" charset="0"/>
              </a:rPr>
              <a:t> </a:t>
            </a:r>
            <a:r>
              <a:rPr lang="kk-KZ" sz="2200" dirty="0">
                <a:latin typeface="Times New Roman" pitchFamily="18" charset="0"/>
                <a:cs typeface="Times New Roman" pitchFamily="18" charset="0"/>
              </a:rPr>
              <a:t>ұғымына топтастырылған арнайы класс жиынтығы бар. </a:t>
            </a:r>
            <a:endParaRPr lang="ru-RU" sz="2200" dirty="0">
              <a:latin typeface="Times New Roman" pitchFamily="18" charset="0"/>
              <a:cs typeface="Times New Roman" pitchFamily="18" charset="0"/>
            </a:endParaRPr>
          </a:p>
          <a:p>
            <a:pPr indent="457200" algn="just"/>
            <a:endParaRPr lang="kk-KZ" sz="2200" dirty="0">
              <a:latin typeface="Times New Roman" pitchFamily="18" charset="0"/>
              <a:cs typeface="Times New Roman" pitchFamily="18" charset="0"/>
            </a:endParaRPr>
          </a:p>
          <a:p>
            <a:pPr indent="457200" algn="just"/>
            <a:r>
              <a:rPr lang="kk-KZ" sz="2200" b="1" dirty="0">
                <a:solidFill>
                  <a:srgbClr val="FF0000"/>
                </a:solidFill>
                <a:latin typeface="Times New Roman" pitchFamily="18" charset="0"/>
                <a:cs typeface="Times New Roman" pitchFamily="18" charset="0"/>
              </a:rPr>
              <a:t>Сериализация</a:t>
            </a:r>
            <a:r>
              <a:rPr lang="kk-KZ" sz="2200" dirty="0">
                <a:solidFill>
                  <a:srgbClr val="FF0000"/>
                </a:solidFill>
                <a:latin typeface="Times New Roman" pitchFamily="18" charset="0"/>
                <a:cs typeface="Times New Roman" pitchFamily="18" charset="0"/>
              </a:rPr>
              <a:t> </a:t>
            </a:r>
            <a:r>
              <a:rPr lang="kk-KZ" sz="2200" b="1" dirty="0">
                <a:solidFill>
                  <a:srgbClr val="FF0000"/>
                </a:solidFill>
                <a:latin typeface="Times New Roman" pitchFamily="18" charset="0"/>
                <a:cs typeface="Times New Roman" pitchFamily="18" charset="0"/>
              </a:rPr>
              <a:t>ұғымын</a:t>
            </a:r>
            <a:r>
              <a:rPr lang="kk-KZ" sz="2200" dirty="0">
                <a:solidFill>
                  <a:srgbClr val="FF0000"/>
                </a:solidFill>
                <a:latin typeface="Times New Roman" pitchFamily="18" charset="0"/>
                <a:cs typeface="Times New Roman" pitchFamily="18" charset="0"/>
              </a:rPr>
              <a:t> </a:t>
            </a:r>
            <a:r>
              <a:rPr lang="kk-KZ" sz="2200" dirty="0">
                <a:latin typeface="Times New Roman" pitchFamily="18" charset="0"/>
                <a:cs typeface="Times New Roman" pitchFamily="18" charset="0"/>
              </a:rPr>
              <a:t>объекттерді, жазбаларды байттар тізбегіне  түрлендіру процесімен түсіндіруге болады (файлға жазылатын ақпарат байттар тізбегімен берілуі керек). </a:t>
            </a:r>
          </a:p>
          <a:p>
            <a:pPr indent="457200" algn="just"/>
            <a:r>
              <a:rPr lang="kk-KZ" sz="2200" dirty="0">
                <a:latin typeface="Times New Roman" pitchFamily="18" charset="0"/>
                <a:cs typeface="Times New Roman" pitchFamily="18" charset="0"/>
              </a:rPr>
              <a:t>Кері процесс - байттар тізбектілігінен объекттерді, жазбаларды қалпына келтіру </a:t>
            </a:r>
            <a:r>
              <a:rPr lang="kk-KZ" sz="2200" b="1" dirty="0">
                <a:solidFill>
                  <a:srgbClr val="FF0000"/>
                </a:solidFill>
                <a:latin typeface="Times New Roman" pitchFamily="18" charset="0"/>
                <a:cs typeface="Times New Roman" pitchFamily="18" charset="0"/>
              </a:rPr>
              <a:t>десериализация</a:t>
            </a:r>
            <a:r>
              <a:rPr lang="kk-KZ" sz="2200" dirty="0">
                <a:solidFill>
                  <a:srgbClr val="FF0000"/>
                </a:solidFill>
                <a:latin typeface="Times New Roman" pitchFamily="18" charset="0"/>
                <a:cs typeface="Times New Roman" pitchFamily="18" charset="0"/>
              </a:rPr>
              <a:t> </a:t>
            </a:r>
            <a:r>
              <a:rPr lang="kk-KZ" sz="2200" dirty="0">
                <a:latin typeface="Times New Roman" pitchFamily="18" charset="0"/>
                <a:cs typeface="Times New Roman" pitchFamily="18" charset="0"/>
              </a:rPr>
              <a:t>деп аталады.</a:t>
            </a:r>
            <a:endParaRPr lang="ru-RU" sz="2200" dirty="0">
              <a:latin typeface="Times New Roman" pitchFamily="18" charset="0"/>
              <a:cs typeface="Times New Roman" pitchFamily="18" charset="0"/>
            </a:endParaRPr>
          </a:p>
          <a:p>
            <a:pPr indent="457200" algn="just"/>
            <a:r>
              <a:rPr lang="kk-KZ" sz="2200" dirty="0">
                <a:latin typeface="Times New Roman" pitchFamily="18" charset="0"/>
                <a:cs typeface="Times New Roman" pitchFamily="18" charset="0"/>
              </a:rPr>
              <a:t>Кейде </a:t>
            </a:r>
            <a:r>
              <a:rPr lang="kk-KZ" sz="2200" b="1" dirty="0">
                <a:solidFill>
                  <a:srgbClr val="FF0000"/>
                </a:solidFill>
                <a:latin typeface="Times New Roman" pitchFamily="18" charset="0"/>
                <a:cs typeface="Times New Roman" pitchFamily="18" charset="0"/>
              </a:rPr>
              <a:t>сериализация</a:t>
            </a:r>
            <a:r>
              <a:rPr lang="kk-KZ" sz="2200" dirty="0">
                <a:solidFill>
                  <a:srgbClr val="FF0000"/>
                </a:solidFill>
                <a:latin typeface="Times New Roman" pitchFamily="18" charset="0"/>
                <a:cs typeface="Times New Roman" pitchFamily="18" charset="0"/>
              </a:rPr>
              <a:t> </a:t>
            </a:r>
            <a:r>
              <a:rPr lang="kk-KZ" sz="2200" dirty="0">
                <a:latin typeface="Times New Roman" pitchFamily="18" charset="0"/>
                <a:cs typeface="Times New Roman" pitchFamily="18" charset="0"/>
              </a:rPr>
              <a:t>дегеніміз – объекттің ағымдағы жағдайын жадыда немесе ақпарат құрылғысында сақтау, ал кері үдеріс - ақпарат құрылғысынан деректерді оқу </a:t>
            </a:r>
            <a:r>
              <a:rPr lang="kk-KZ" sz="2200" b="1" dirty="0">
                <a:latin typeface="Times New Roman" pitchFamily="18" charset="0"/>
                <a:cs typeface="Times New Roman" pitchFamily="18" charset="0"/>
              </a:rPr>
              <a:t>десериализация</a:t>
            </a:r>
            <a:r>
              <a:rPr lang="kk-KZ" sz="2200" dirty="0">
                <a:latin typeface="Times New Roman" pitchFamily="18" charset="0"/>
                <a:cs typeface="Times New Roman" pitchFamily="18" charset="0"/>
              </a:rPr>
              <a:t> деп аталады.</a:t>
            </a:r>
            <a:endParaRPr lang="ru-RU" sz="2200" dirty="0">
              <a:latin typeface="Times New Roman" pitchFamily="18" charset="0"/>
              <a:cs typeface="Times New Roman" pitchFamily="18" charset="0"/>
            </a:endParaRPr>
          </a:p>
          <a:p>
            <a:pPr indent="457200" algn="just"/>
            <a:r>
              <a:rPr lang="kk-KZ" sz="2200" dirty="0">
                <a:latin typeface="Times New Roman" pitchFamily="18" charset="0"/>
                <a:cs typeface="Times New Roman" pitchFamily="18" charset="0"/>
              </a:rPr>
              <a:t>Сериализация мен десериализация процесстерін басқаратын класс </a:t>
            </a:r>
            <a:r>
              <a:rPr lang="kk-KZ" sz="2200" b="1" dirty="0">
                <a:latin typeface="Times New Roman" pitchFamily="18" charset="0"/>
                <a:cs typeface="Times New Roman" pitchFamily="18" charset="0"/>
              </a:rPr>
              <a:t>System.Runtime.Serialization</a:t>
            </a:r>
            <a:r>
              <a:rPr lang="kk-KZ" sz="2200" dirty="0">
                <a:latin typeface="Times New Roman" pitchFamily="18" charset="0"/>
                <a:cs typeface="Times New Roman" pitchFamily="18" charset="0"/>
              </a:rPr>
              <a:t> атаулар кеңістігінде орналасады. </a:t>
            </a:r>
            <a:endParaRPr lang="ru-RU" sz="2200" dirty="0">
              <a:latin typeface="Times New Roman" pitchFamily="18" charset="0"/>
              <a:cs typeface="Times New Roman" pitchFamily="18" charset="0"/>
            </a:endParaRPr>
          </a:p>
          <a:p>
            <a:pPr indent="457200" algn="just"/>
            <a:endParaRPr lang="ru-RU" sz="2200" dirty="0">
              <a:latin typeface="Times New Roman" pitchFamily="18" charset="0"/>
              <a:cs typeface="Times New Roman" pitchFamily="18" charset="0"/>
            </a:endParaRPr>
          </a:p>
        </p:txBody>
      </p:sp>
      <p:sp>
        <p:nvSpPr>
          <p:cNvPr id="3" name="Прямоугольник 2"/>
          <p:cNvSpPr/>
          <p:nvPr/>
        </p:nvSpPr>
        <p:spPr>
          <a:xfrm>
            <a:off x="3209853" y="129095"/>
            <a:ext cx="2984984" cy="369332"/>
          </a:xfrm>
          <a:prstGeom prst="rect">
            <a:avLst/>
          </a:prstGeom>
        </p:spPr>
        <p:txBody>
          <a:bodyPr wrap="none">
            <a:spAutoFit/>
          </a:bodyPr>
          <a:lstStyle/>
          <a:p>
            <a:pPr lvl="0"/>
            <a:r>
              <a:rPr lang="en-US" b="1" dirty="0">
                <a:solidFill>
                  <a:prstClr val="black"/>
                </a:solidFill>
                <a:latin typeface="Times New Roman" pitchFamily="18" charset="0"/>
                <a:cs typeface="Times New Roman" pitchFamily="18" charset="0"/>
              </a:rPr>
              <a:t>C# </a:t>
            </a:r>
            <a:r>
              <a:rPr lang="kk-KZ" b="1" dirty="0">
                <a:solidFill>
                  <a:prstClr val="black"/>
                </a:solidFill>
                <a:latin typeface="Times New Roman" pitchFamily="18" charset="0"/>
                <a:cs typeface="Times New Roman" pitchFamily="18" charset="0"/>
              </a:rPr>
              <a:t>ТІЛІНДЕГІ Ф</a:t>
            </a:r>
            <a:r>
              <a:rPr lang="x-none" b="1" dirty="0">
                <a:solidFill>
                  <a:prstClr val="black"/>
                </a:solidFill>
                <a:latin typeface="Times New Roman" pitchFamily="18" charset="0"/>
                <a:cs typeface="Times New Roman" pitchFamily="18" charset="0"/>
              </a:rPr>
              <a:t>АЙЛ</a:t>
            </a:r>
            <a:r>
              <a:rPr lang="kk-KZ" b="1" dirty="0">
                <a:solidFill>
                  <a:prstClr val="black"/>
                </a:solidFill>
                <a:latin typeface="Times New Roman" pitchFamily="18" charset="0"/>
                <a:cs typeface="Times New Roman" pitchFamily="18" charset="0"/>
              </a:rPr>
              <a:t>ДАР</a:t>
            </a:r>
            <a:endParaRPr lang="ru-RU"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70705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54C3C8B-446C-4F5C-8625-F799D7586533}"/>
              </a:ext>
            </a:extLst>
          </p:cNvPr>
          <p:cNvSpPr/>
          <p:nvPr/>
        </p:nvSpPr>
        <p:spPr>
          <a:xfrm>
            <a:off x="856678" y="1124744"/>
            <a:ext cx="8064896" cy="2585323"/>
          </a:xfrm>
          <a:prstGeom prst="rect">
            <a:avLst/>
          </a:prstGeom>
        </p:spPr>
        <p:txBody>
          <a:bodyPr wrap="square">
            <a:spAutoFit/>
          </a:bodyPr>
          <a:lstStyle/>
          <a:p>
            <a:pPr indent="457200"/>
            <a:r>
              <a:rPr lang="ru-RU" dirty="0" err="1">
                <a:solidFill>
                  <a:srgbClr val="222222"/>
                </a:solidFill>
                <a:latin typeface="arial" panose="020B0604020202020204" pitchFamily="34" charset="0"/>
              </a:rPr>
              <a:t>Қосымшаларды</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құрғанда</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сіз</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басқа</a:t>
            </a:r>
            <a:r>
              <a:rPr lang="ru-RU" dirty="0">
                <a:solidFill>
                  <a:srgbClr val="222222"/>
                </a:solidFill>
                <a:latin typeface="arial" panose="020B0604020202020204" pitchFamily="34" charset="0"/>
              </a:rPr>
              <a:t> да </a:t>
            </a:r>
            <a:r>
              <a:rPr lang="ru-RU" dirty="0" err="1">
                <a:solidFill>
                  <a:srgbClr val="222222"/>
                </a:solidFill>
                <a:latin typeface="arial" panose="020B0604020202020204" pitchFamily="34" charset="0"/>
              </a:rPr>
              <a:t>қосымшалармен</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деректермен</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алмасасыз</a:t>
            </a:r>
            <a:r>
              <a:rPr lang="ru-RU" dirty="0">
                <a:solidFill>
                  <a:srgbClr val="222222"/>
                </a:solidFill>
                <a:latin typeface="arial" panose="020B0604020202020204" pitchFamily="34" charset="0"/>
              </a:rPr>
              <a:t>.</a:t>
            </a:r>
            <a:endParaRPr lang="en-US" dirty="0">
              <a:solidFill>
                <a:srgbClr val="222222"/>
              </a:solidFill>
              <a:latin typeface="arial" panose="020B0604020202020204" pitchFamily="34" charset="0"/>
            </a:endParaRPr>
          </a:p>
          <a:p>
            <a:pPr indent="457200"/>
            <a:r>
              <a:rPr lang="ru-RU" dirty="0" err="1">
                <a:solidFill>
                  <a:srgbClr val="222222"/>
                </a:solidFill>
                <a:latin typeface="arial" panose="020B0604020202020204" pitchFamily="34" charset="0"/>
              </a:rPr>
              <a:t>Деректерді</a:t>
            </a:r>
            <a:r>
              <a:rPr lang="ru-RU" dirty="0">
                <a:solidFill>
                  <a:srgbClr val="222222"/>
                </a:solidFill>
                <a:latin typeface="arial" panose="020B0604020202020204" pitchFamily="34" charset="0"/>
              </a:rPr>
              <a:t> веб-</a:t>
            </a:r>
            <a:r>
              <a:rPr lang="ru-RU" dirty="0" err="1">
                <a:solidFill>
                  <a:srgbClr val="222222"/>
                </a:solidFill>
                <a:latin typeface="arial" panose="020B0604020202020204" pitchFamily="34" charset="0"/>
              </a:rPr>
              <a:t>қызметке</a:t>
            </a:r>
            <a:r>
              <a:rPr lang="ru-RU" dirty="0">
                <a:solidFill>
                  <a:srgbClr val="222222"/>
                </a:solidFill>
                <a:latin typeface="arial" panose="020B0604020202020204" pitchFamily="34" charset="0"/>
              </a:rPr>
              <a:t> (веб-службу) </a:t>
            </a:r>
            <a:r>
              <a:rPr lang="ru-RU" dirty="0" err="1">
                <a:solidFill>
                  <a:srgbClr val="222222"/>
                </a:solidFill>
                <a:latin typeface="arial" panose="020B0604020202020204" pitchFamily="34" charset="0"/>
              </a:rPr>
              <a:t>немесе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желілік</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ағынға</a:t>
            </a:r>
            <a:r>
              <a:rPr lang="ru-RU" dirty="0">
                <a:solidFill>
                  <a:srgbClr val="222222"/>
                </a:solidFill>
                <a:latin typeface="arial" panose="020B0604020202020204" pitchFamily="34" charset="0"/>
              </a:rPr>
              <a:t> (сетевой поток) </a:t>
            </a:r>
            <a:r>
              <a:rPr lang="ru-RU" dirty="0" err="1">
                <a:solidFill>
                  <a:srgbClr val="222222"/>
                </a:solidFill>
                <a:latin typeface="arial" panose="020B0604020202020204" pitchFamily="34" charset="0"/>
              </a:rPr>
              <a:t>жіберген</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кезде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сіз</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сіздің</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деректеріңізді</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бинарлы</a:t>
            </a:r>
            <a:r>
              <a:rPr lang="kk-KZ" dirty="0">
                <a:solidFill>
                  <a:srgbClr val="222222"/>
                </a:solidFill>
                <a:latin typeface="arial" panose="020B0604020202020204" pitchFamily="34" charset="0"/>
              </a:rPr>
              <a:t>қ </a:t>
            </a:r>
            <a:r>
              <a:rPr lang="ru-RU" dirty="0" err="1">
                <a:solidFill>
                  <a:srgbClr val="222222"/>
                </a:solidFill>
                <a:latin typeface="arial" panose="020B0604020202020204" pitchFamily="34" charset="0"/>
              </a:rPr>
              <a:t>немесе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екілік</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форматқа</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айналдыруыңыз</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керек</a:t>
            </a:r>
            <a:r>
              <a:rPr lang="ru-RU" dirty="0">
                <a:solidFill>
                  <a:srgbClr val="222222"/>
                </a:solidFill>
                <a:latin typeface="arial" panose="020B0604020202020204" pitchFamily="34" charset="0"/>
              </a:rPr>
              <a:t>.</a:t>
            </a:r>
            <a:endParaRPr lang="en-US" dirty="0">
              <a:solidFill>
                <a:srgbClr val="222222"/>
              </a:solidFill>
              <a:latin typeface="arial" panose="020B0604020202020204" pitchFamily="34" charset="0"/>
            </a:endParaRPr>
          </a:p>
          <a:p>
            <a:pPr indent="457200"/>
            <a:r>
              <a:rPr lang="ru-RU" dirty="0" err="1">
                <a:solidFill>
                  <a:srgbClr val="222222"/>
                </a:solidFill>
                <a:latin typeface="arial" panose="020B0604020202020204" pitchFamily="34" charset="0"/>
              </a:rPr>
              <a:t>Деректерді</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қабылдаған</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кезде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бинарлы</a:t>
            </a:r>
            <a:r>
              <a:rPr lang="kk-KZ" dirty="0">
                <a:solidFill>
                  <a:srgbClr val="222222"/>
                </a:solidFill>
                <a:latin typeface="arial" panose="020B0604020202020204" pitchFamily="34" charset="0"/>
              </a:rPr>
              <a:t>қ </a:t>
            </a:r>
            <a:r>
              <a:rPr lang="ru-RU" dirty="0" err="1">
                <a:solidFill>
                  <a:srgbClr val="222222"/>
                </a:solidFill>
                <a:latin typeface="arial" panose="020B0604020202020204" pitchFamily="34" charset="0"/>
              </a:rPr>
              <a:t>немесе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екілік</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форматтағы</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деректерді</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объекттерге</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түрлендіруіңіз</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қажет</a:t>
            </a:r>
            <a:r>
              <a:rPr lang="ru-RU" dirty="0">
                <a:solidFill>
                  <a:srgbClr val="222222"/>
                </a:solidFill>
                <a:latin typeface="arial" panose="020B0604020202020204" pitchFamily="34" charset="0"/>
              </a:rPr>
              <a:t>.</a:t>
            </a:r>
            <a:endParaRPr lang="en-US" dirty="0">
              <a:solidFill>
                <a:srgbClr val="222222"/>
              </a:solidFill>
              <a:latin typeface="arial" panose="020B0604020202020204" pitchFamily="34" charset="0"/>
            </a:endParaRPr>
          </a:p>
          <a:p>
            <a:pPr indent="457200"/>
            <a:r>
              <a:rPr lang="ru-RU" dirty="0" err="1">
                <a:solidFill>
                  <a:srgbClr val="222222"/>
                </a:solidFill>
                <a:latin typeface="arial" panose="020B0604020202020204" pitchFamily="34" charset="0"/>
              </a:rPr>
              <a:t>Бұл</a:t>
            </a:r>
            <a:r>
              <a:rPr lang="ru-RU" dirty="0">
                <a:solidFill>
                  <a:srgbClr val="222222"/>
                </a:solidFill>
                <a:latin typeface="arial" panose="020B0604020202020204" pitchFamily="34" charset="0"/>
              </a:rPr>
              <a:t> процесс </a:t>
            </a:r>
            <a:r>
              <a:rPr lang="ru-RU" b="1" dirty="0" err="1">
                <a:solidFill>
                  <a:srgbClr val="222222"/>
                </a:solidFill>
                <a:latin typeface="arial" panose="020B0604020202020204" pitchFamily="34" charset="0"/>
              </a:rPr>
              <a:t>сериализация</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және</a:t>
            </a:r>
            <a:r>
              <a:rPr lang="ru-RU" b="1" dirty="0">
                <a:solidFill>
                  <a:srgbClr val="222222"/>
                </a:solidFill>
                <a:latin typeface="arial" panose="020B0604020202020204" pitchFamily="34" charset="0"/>
              </a:rPr>
              <a:t>  </a:t>
            </a:r>
            <a:r>
              <a:rPr lang="ru-RU" b="1" dirty="0" err="1">
                <a:solidFill>
                  <a:srgbClr val="222222"/>
                </a:solidFill>
                <a:latin typeface="arial" panose="020B0604020202020204" pitchFamily="34" charset="0"/>
              </a:rPr>
              <a:t>кері</a:t>
            </a:r>
            <a:r>
              <a:rPr lang="ru-RU" b="1" dirty="0">
                <a:solidFill>
                  <a:srgbClr val="222222"/>
                </a:solidFill>
                <a:latin typeface="arial" panose="020B0604020202020204" pitchFamily="34" charset="0"/>
              </a:rPr>
              <a:t> </a:t>
            </a:r>
            <a:r>
              <a:rPr lang="ru-RU" b="1" dirty="0" err="1">
                <a:solidFill>
                  <a:srgbClr val="222222"/>
                </a:solidFill>
                <a:latin typeface="arial" panose="020B0604020202020204" pitchFamily="34" charset="0"/>
              </a:rPr>
              <a:t>серилизация</a:t>
            </a:r>
            <a:r>
              <a:rPr lang="ru-RU" b="1" dirty="0">
                <a:solidFill>
                  <a:srgbClr val="222222"/>
                </a:solidFill>
                <a:latin typeface="arial" panose="020B0604020202020204" pitchFamily="34" charset="0"/>
              </a:rPr>
              <a:t>/</a:t>
            </a:r>
            <a:r>
              <a:rPr lang="ru-RU" b="1" dirty="0" err="1">
                <a:solidFill>
                  <a:srgbClr val="222222"/>
                </a:solidFill>
                <a:latin typeface="arial" panose="020B0604020202020204" pitchFamily="34" charset="0"/>
              </a:rPr>
              <a:t>дериализация</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деп</a:t>
            </a:r>
            <a:r>
              <a:rPr lang="ru-RU" dirty="0">
                <a:solidFill>
                  <a:srgbClr val="222222"/>
                </a:solidFill>
                <a:latin typeface="arial" panose="020B0604020202020204" pitchFamily="34" charset="0"/>
              </a:rPr>
              <a:t> </a:t>
            </a:r>
            <a:r>
              <a:rPr lang="ru-RU" dirty="0" err="1">
                <a:solidFill>
                  <a:srgbClr val="222222"/>
                </a:solidFill>
                <a:latin typeface="arial" panose="020B0604020202020204" pitchFamily="34" charset="0"/>
              </a:rPr>
              <a:t>аталады</a:t>
            </a:r>
            <a:r>
              <a:rPr lang="ru-RU" dirty="0">
                <a:solidFill>
                  <a:srgbClr val="222222"/>
                </a:solidFill>
                <a:latin typeface="arial" panose="020B0604020202020204" pitchFamily="34" charset="0"/>
              </a:rPr>
              <a:t>.</a:t>
            </a:r>
            <a:endParaRPr lang="ru-RU" dirty="0"/>
          </a:p>
        </p:txBody>
      </p:sp>
      <p:sp>
        <p:nvSpPr>
          <p:cNvPr id="4" name="Прямоугольник 3">
            <a:extLst>
              <a:ext uri="{FF2B5EF4-FFF2-40B4-BE49-F238E27FC236}">
                <a16:creationId xmlns:a16="http://schemas.microsoft.com/office/drawing/2014/main" id="{2D339E01-1172-493A-ADB3-D32488BB9C8E}"/>
              </a:ext>
            </a:extLst>
          </p:cNvPr>
          <p:cNvSpPr/>
          <p:nvPr/>
        </p:nvSpPr>
        <p:spPr>
          <a:xfrm>
            <a:off x="827584" y="260648"/>
            <a:ext cx="7920880" cy="461665"/>
          </a:xfrm>
          <a:prstGeom prst="rect">
            <a:avLst/>
          </a:prstGeom>
        </p:spPr>
        <p:txBody>
          <a:bodyPr wrap="square">
            <a:spAutoFit/>
          </a:bodyPr>
          <a:lstStyle/>
          <a:p>
            <a:r>
              <a:rPr lang="ru-RU" sz="2400" b="1" dirty="0" err="1">
                <a:latin typeface="Times New Roman" panose="02020603050405020304" pitchFamily="18" charset="0"/>
                <a:cs typeface="Times New Roman" panose="02020603050405020304" pitchFamily="18" charset="0"/>
              </a:rPr>
              <a:t>Деректердің</a:t>
            </a:r>
            <a:r>
              <a:rPr lang="ru-RU" sz="2400" b="1" dirty="0">
                <a:latin typeface="Times New Roman" panose="02020603050405020304" pitchFamily="18" charset="0"/>
                <a:cs typeface="Times New Roman" panose="02020603050405020304" pitchFamily="18" charset="0"/>
              </a:rPr>
              <a:t> </a:t>
            </a:r>
            <a:r>
              <a:rPr lang="ru-RU" sz="2400" b="1" dirty="0" err="1">
                <a:solidFill>
                  <a:srgbClr val="222222"/>
                </a:solidFill>
                <a:latin typeface="Times New Roman" panose="02020603050405020304" pitchFamily="18" charset="0"/>
                <a:cs typeface="Times New Roman" panose="02020603050405020304" pitchFamily="18" charset="0"/>
              </a:rPr>
              <a:t>сериализациясы</a:t>
            </a:r>
            <a:r>
              <a:rPr lang="ru-RU" sz="2400" b="1" dirty="0">
                <a:solidFill>
                  <a:srgbClr val="222222"/>
                </a:solidFill>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және</a:t>
            </a:r>
            <a:r>
              <a:rPr lang="ru-RU" sz="2400" b="1" dirty="0">
                <a:latin typeface="Times New Roman" panose="02020603050405020304" pitchFamily="18" charset="0"/>
                <a:cs typeface="Times New Roman" panose="02020603050405020304" pitchFamily="18" charset="0"/>
              </a:rPr>
              <a:t> </a:t>
            </a:r>
            <a:r>
              <a:rPr lang="ru-RU" sz="2400" b="1" dirty="0" err="1">
                <a:solidFill>
                  <a:srgbClr val="222222"/>
                </a:solidFill>
                <a:latin typeface="Times New Roman" panose="02020603050405020304" pitchFamily="18" charset="0"/>
                <a:cs typeface="Times New Roman" panose="02020603050405020304" pitchFamily="18" charset="0"/>
              </a:rPr>
              <a:t>кері</a:t>
            </a:r>
            <a:r>
              <a:rPr lang="ru-RU" sz="2400" b="1" dirty="0">
                <a:solidFill>
                  <a:srgbClr val="222222"/>
                </a:solidFill>
                <a:latin typeface="Times New Roman" panose="02020603050405020304" pitchFamily="18" charset="0"/>
                <a:cs typeface="Times New Roman" panose="02020603050405020304" pitchFamily="18" charset="0"/>
              </a:rPr>
              <a:t> </a:t>
            </a:r>
            <a:r>
              <a:rPr lang="ru-RU" sz="2400" b="1" dirty="0" err="1">
                <a:solidFill>
                  <a:srgbClr val="222222"/>
                </a:solidFill>
                <a:latin typeface="Times New Roman" panose="02020603050405020304" pitchFamily="18" charset="0"/>
                <a:cs typeface="Times New Roman" panose="02020603050405020304" pitchFamily="18" charset="0"/>
              </a:rPr>
              <a:t>серилизациясы</a:t>
            </a:r>
            <a:endParaRPr lang="ru-RU" sz="2400" b="1"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8BEDD6C7-BB3F-47AC-BB5F-E738D0062FFF}"/>
              </a:ext>
            </a:extLst>
          </p:cNvPr>
          <p:cNvSpPr/>
          <p:nvPr/>
        </p:nvSpPr>
        <p:spPr>
          <a:xfrm>
            <a:off x="868118" y="3933056"/>
            <a:ext cx="7520306" cy="1938992"/>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.NET Framework </a:t>
            </a:r>
            <a:r>
              <a:rPr lang="ru-RU" sz="2000" dirty="0" err="1">
                <a:latin typeface="Times New Roman" panose="02020603050405020304" pitchFamily="18" charset="0"/>
                <a:cs typeface="Times New Roman" panose="02020603050405020304" pitchFamily="18" charset="0"/>
              </a:rPr>
              <a:t>пайдалануға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сериялау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механизмін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ұсынады</a:t>
            </a:r>
            <a:br>
              <a:rPr lang="en-US" sz="2000" dirty="0">
                <a:solidFill>
                  <a:srgbClr val="231F20"/>
                </a:solidFill>
                <a:latin typeface="Times New Roman" panose="02020603050405020304" pitchFamily="18" charset="0"/>
                <a:cs typeface="Times New Roman" panose="02020603050405020304" pitchFamily="18" charset="0"/>
              </a:rPr>
            </a:br>
            <a:r>
              <a:rPr lang="en-US" sz="2000" dirty="0">
                <a:solidFill>
                  <a:srgbClr val="57585A"/>
                </a:solidFill>
                <a:latin typeface="Times New Roman" panose="02020603050405020304" pitchFamily="18" charset="0"/>
                <a:cs typeface="Times New Roman" panose="02020603050405020304" pitchFamily="18" charset="0"/>
              </a:rPr>
              <a:t>■■  </a:t>
            </a:r>
            <a:r>
              <a:rPr lang="en-US" sz="2000" i="1" dirty="0" err="1">
                <a:solidFill>
                  <a:srgbClr val="231F20"/>
                </a:solidFill>
                <a:latin typeface="Times New Roman" panose="02020603050405020304" pitchFamily="18" charset="0"/>
                <a:cs typeface="Times New Roman" panose="02020603050405020304" pitchFamily="18" charset="0"/>
              </a:rPr>
              <a:t>XmlSerializer</a:t>
            </a:r>
            <a:br>
              <a:rPr lang="en-US" sz="2000" i="1" dirty="0">
                <a:solidFill>
                  <a:srgbClr val="231F20"/>
                </a:solidFill>
                <a:latin typeface="Times New Roman" panose="02020603050405020304" pitchFamily="18" charset="0"/>
                <a:cs typeface="Times New Roman" panose="02020603050405020304" pitchFamily="18" charset="0"/>
              </a:rPr>
            </a:br>
            <a:r>
              <a:rPr lang="en-US" sz="2000" dirty="0">
                <a:solidFill>
                  <a:srgbClr val="57585A"/>
                </a:solidFill>
                <a:latin typeface="Times New Roman" panose="02020603050405020304" pitchFamily="18" charset="0"/>
                <a:cs typeface="Times New Roman" panose="02020603050405020304" pitchFamily="18" charset="0"/>
              </a:rPr>
              <a:t>■■  </a:t>
            </a:r>
            <a:r>
              <a:rPr lang="en-US" sz="2000" i="1" dirty="0" err="1">
                <a:solidFill>
                  <a:srgbClr val="231F20"/>
                </a:solidFill>
                <a:latin typeface="Times New Roman" panose="02020603050405020304" pitchFamily="18" charset="0"/>
                <a:cs typeface="Times New Roman" panose="02020603050405020304" pitchFamily="18" charset="0"/>
              </a:rPr>
              <a:t>DataContractSerializer</a:t>
            </a:r>
            <a:br>
              <a:rPr lang="en-US" sz="2000" i="1" dirty="0">
                <a:solidFill>
                  <a:srgbClr val="231F20"/>
                </a:solidFill>
                <a:latin typeface="Times New Roman" panose="02020603050405020304" pitchFamily="18" charset="0"/>
                <a:cs typeface="Times New Roman" panose="02020603050405020304" pitchFamily="18" charset="0"/>
              </a:rPr>
            </a:br>
            <a:r>
              <a:rPr lang="en-US" sz="2000" dirty="0">
                <a:solidFill>
                  <a:srgbClr val="57585A"/>
                </a:solidFill>
                <a:latin typeface="Times New Roman" panose="02020603050405020304" pitchFamily="18" charset="0"/>
                <a:cs typeface="Times New Roman" panose="02020603050405020304" pitchFamily="18" charset="0"/>
              </a:rPr>
              <a:t>■■  </a:t>
            </a:r>
            <a:r>
              <a:rPr lang="en-US" sz="2000" i="1" dirty="0" err="1">
                <a:solidFill>
                  <a:srgbClr val="231F20"/>
                </a:solidFill>
                <a:latin typeface="Times New Roman" panose="02020603050405020304" pitchFamily="18" charset="0"/>
                <a:cs typeface="Times New Roman" panose="02020603050405020304" pitchFamily="18" charset="0"/>
              </a:rPr>
              <a:t>BinaryFormatter</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4936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0FA1D4-38A7-4E55-9C1F-68F348551D40}"/>
              </a:ext>
            </a:extLst>
          </p:cNvPr>
          <p:cNvSpPr/>
          <p:nvPr/>
        </p:nvSpPr>
        <p:spPr>
          <a:xfrm>
            <a:off x="467544" y="260648"/>
            <a:ext cx="8208912" cy="461665"/>
          </a:xfrm>
          <a:prstGeom prst="rect">
            <a:avLst/>
          </a:prstGeom>
        </p:spPr>
        <p:txBody>
          <a:bodyPr wrap="square">
            <a:spAutoFit/>
          </a:bodyPr>
          <a:lstStyle/>
          <a:p>
            <a:pPr algn="ctr"/>
            <a:r>
              <a:rPr lang="ru-RU" sz="2400" b="1" dirty="0" err="1">
                <a:latin typeface="Times New Roman" panose="02020603050405020304" pitchFamily="18" charset="0"/>
                <a:cs typeface="Times New Roman" panose="02020603050405020304" pitchFamily="18" charset="0"/>
              </a:rPr>
              <a:t>Екілік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сериализацияны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пайдалану</a:t>
            </a:r>
            <a:endParaRPr lang="ru-RU" sz="2400" b="1"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0D015C41-673F-426F-B3A1-F3762954CD37}"/>
              </a:ext>
            </a:extLst>
          </p:cNvPr>
          <p:cNvSpPr/>
          <p:nvPr/>
        </p:nvSpPr>
        <p:spPr>
          <a:xfrm>
            <a:off x="819178" y="887524"/>
            <a:ext cx="3752822" cy="461665"/>
          </a:xfrm>
          <a:prstGeom prst="rect">
            <a:avLst/>
          </a:prstGeom>
        </p:spPr>
        <p:txBody>
          <a:bodyPr wrap="none">
            <a:spAutoFit/>
          </a:bodyPr>
          <a:lstStyle/>
          <a:p>
            <a:r>
              <a:rPr lang="ru-RU" sz="2400" dirty="0" err="1">
                <a:solidFill>
                  <a:srgbClr val="222222"/>
                </a:solidFill>
                <a:latin typeface="Times New Roman" panose="02020603050405020304" pitchFamily="18" charset="0"/>
                <a:cs typeface="Times New Roman" panose="02020603050405020304" pitchFamily="18" charset="0"/>
              </a:rPr>
              <a:t>Маңызды</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атаулар</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кеңістігі</a:t>
            </a:r>
            <a:r>
              <a:rPr lang="en-US" sz="2400" dirty="0">
                <a:solidFill>
                  <a:srgbClr val="222222"/>
                </a:solidFill>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ED9F2044-28FF-474B-AE3E-7ADA3AFB5E29}"/>
              </a:ext>
            </a:extLst>
          </p:cNvPr>
          <p:cNvSpPr/>
          <p:nvPr/>
        </p:nvSpPr>
        <p:spPr>
          <a:xfrm>
            <a:off x="611560" y="1349189"/>
            <a:ext cx="7920880" cy="1200329"/>
          </a:xfrm>
          <a:prstGeom prst="rect">
            <a:avLst/>
          </a:prstGeom>
        </p:spPr>
        <p:txBody>
          <a:bodyPr wrap="square">
            <a:spAutoFit/>
          </a:bodyPr>
          <a:lstStyle/>
          <a:p>
            <a:pPr marL="285750" indent="-285750">
              <a:buFont typeface="Arial" panose="020B0604020202020204" pitchFamily="34" charset="0"/>
              <a:buChar char="•"/>
            </a:pPr>
            <a:r>
              <a:rPr lang="en-US" sz="2400" dirty="0" err="1">
                <a:solidFill>
                  <a:srgbClr val="231F20"/>
                </a:solidFill>
                <a:latin typeface="Times New Roman" panose="02020603050405020304" pitchFamily="18" charset="0"/>
                <a:cs typeface="Times New Roman" panose="02020603050405020304" pitchFamily="18" charset="0"/>
              </a:rPr>
              <a:t>System.Runtime.Serialization</a:t>
            </a:r>
            <a:r>
              <a:rPr lang="en-US" sz="2400" dirty="0">
                <a:solidFill>
                  <a:srgbClr val="231F20"/>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400" dirty="0" err="1">
                <a:solidFill>
                  <a:srgbClr val="231F20"/>
                </a:solidFill>
                <a:latin typeface="Times New Roman" panose="02020603050405020304" pitchFamily="18" charset="0"/>
                <a:cs typeface="Times New Roman" panose="02020603050405020304" pitchFamily="18" charset="0"/>
              </a:rPr>
              <a:t>System.Runtime.Serialization.Formatters.Binary</a:t>
            </a:r>
            <a:r>
              <a:rPr lang="en-US" sz="2400" dirty="0">
                <a:solidFill>
                  <a:srgbClr val="231F20"/>
                </a:solidFill>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AE19B44A-6683-46BE-9044-4DFFA47CBC9C}"/>
              </a:ext>
            </a:extLst>
          </p:cNvPr>
          <p:cNvSpPr/>
          <p:nvPr/>
        </p:nvSpPr>
        <p:spPr>
          <a:xfrm>
            <a:off x="500194" y="2714730"/>
            <a:ext cx="7706961" cy="1569660"/>
          </a:xfrm>
          <a:prstGeom prst="rect">
            <a:avLst/>
          </a:prstGeom>
        </p:spPr>
        <p:txBody>
          <a:bodyPr wrap="square">
            <a:spAutoFit/>
          </a:bodyPr>
          <a:lstStyle/>
          <a:p>
            <a:pPr indent="457200" algn="just"/>
            <a:r>
              <a:rPr lang="kk-KZ" sz="2400" dirty="0">
                <a:solidFill>
                  <a:srgbClr val="222222"/>
                </a:solidFill>
                <a:latin typeface="Times New Roman" panose="02020603050405020304" pitchFamily="18" charset="0"/>
                <a:cs typeface="Times New Roman" panose="02020603050405020304" pitchFamily="18" charset="0"/>
              </a:rPr>
              <a:t>Келесі </a:t>
            </a:r>
            <a:r>
              <a:rPr lang="ru-RU" sz="2400" dirty="0" err="1">
                <a:solidFill>
                  <a:srgbClr val="222222"/>
                </a:solidFill>
                <a:latin typeface="Times New Roman" panose="02020603050405020304" pitchFamily="18" charset="0"/>
                <a:cs typeface="Times New Roman" panose="02020603050405020304" pitchFamily="18" charset="0"/>
              </a:rPr>
              <a:t>листингте</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объектіні</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файлға</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сериализациялау</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және</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одан</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кейін</a:t>
            </a:r>
            <a:r>
              <a:rPr lang="ru-RU" sz="2400" dirty="0">
                <a:solidFill>
                  <a:srgbClr val="222222"/>
                </a:solidFill>
                <a:latin typeface="Times New Roman" panose="02020603050405020304" pitchFamily="18" charset="0"/>
                <a:cs typeface="Times New Roman" panose="02020603050405020304" pitchFamily="18" charset="0"/>
              </a:rPr>
              <a:t>  оны </a:t>
            </a:r>
            <a:r>
              <a:rPr lang="ru-RU" sz="2400" dirty="0" err="1">
                <a:solidFill>
                  <a:srgbClr val="222222"/>
                </a:solidFill>
                <a:latin typeface="Times New Roman" panose="02020603050405020304" pitchFamily="18" charset="0"/>
                <a:cs typeface="Times New Roman" panose="02020603050405020304" pitchFamily="18" charset="0"/>
              </a:rPr>
              <a:t>қайта</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кері</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сериализациялау</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десериализация</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арқылы</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объектіге</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көшіру</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мысалы</a:t>
            </a:r>
            <a:r>
              <a:rPr lang="ru-RU" sz="2400" dirty="0">
                <a:solidFill>
                  <a:srgbClr val="222222"/>
                </a:solidFill>
                <a:latin typeface="Times New Roman" panose="02020603050405020304" pitchFamily="18" charset="0"/>
                <a:cs typeface="Times New Roman" panose="02020603050405020304" pitchFamily="18" charset="0"/>
              </a:rPr>
              <a:t> </a:t>
            </a:r>
            <a:r>
              <a:rPr lang="ru-RU" sz="2400" dirty="0" err="1">
                <a:solidFill>
                  <a:srgbClr val="222222"/>
                </a:solidFill>
                <a:latin typeface="Times New Roman" panose="02020603050405020304" pitchFamily="18" charset="0"/>
                <a:cs typeface="Times New Roman" panose="02020603050405020304" pitchFamily="18" charset="0"/>
              </a:rPr>
              <a:t>көрсетілген</a:t>
            </a:r>
            <a:r>
              <a:rPr lang="ru-RU" sz="2400" dirty="0">
                <a:solidFill>
                  <a:srgbClr val="222222"/>
                </a:solidFill>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95337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F0C72E6-DE43-4974-95A9-DFBBE2057CB6}"/>
              </a:ext>
            </a:extLst>
          </p:cNvPr>
          <p:cNvSpPr/>
          <p:nvPr/>
        </p:nvSpPr>
        <p:spPr>
          <a:xfrm>
            <a:off x="357544" y="495560"/>
            <a:ext cx="8509153" cy="6555641"/>
          </a:xfrm>
          <a:prstGeom prst="rect">
            <a:avLst/>
          </a:prstGeom>
          <a:ln>
            <a:solidFill>
              <a:schemeClr val="tx1"/>
            </a:solidFill>
          </a:ln>
        </p:spPr>
        <p:txBody>
          <a:bodyPr wrap="square">
            <a:spAutoFit/>
          </a:bodyPr>
          <a:lstStyle/>
          <a:p>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System;   </a:t>
            </a:r>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System.IO;</a:t>
            </a:r>
          </a:p>
          <a:p>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System.Runtime.Serialization</a:t>
            </a:r>
            <a:r>
              <a:rPr lang="en-US" sz="1400" dirty="0">
                <a:solidFill>
                  <a:srgbClr val="000000"/>
                </a:solidFill>
                <a:latin typeface="Consolas" panose="020B0609020204030204" pitchFamily="49" charset="0"/>
              </a:rPr>
              <a:t>;</a:t>
            </a:r>
          </a:p>
          <a:p>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System.Runtime.Serialization.Formatters.Binary</a:t>
            </a:r>
            <a:r>
              <a:rPr lang="en-US" sz="1400" dirty="0">
                <a:solidFill>
                  <a:srgbClr val="000000"/>
                </a:solidFill>
                <a:latin typeface="Consolas" panose="020B0609020204030204" pitchFamily="49" charset="0"/>
              </a:rPr>
              <a:t>;</a:t>
            </a:r>
          </a:p>
          <a:p>
            <a:r>
              <a:rPr lang="en-US" sz="1400" dirty="0">
                <a:solidFill>
                  <a:srgbClr val="0000FF"/>
                </a:solidFill>
                <a:latin typeface="Consolas" panose="020B0609020204030204" pitchFamily="49" charset="0"/>
              </a:rPr>
              <a:t>namespace</a:t>
            </a:r>
            <a:r>
              <a:rPr lang="en-US" sz="1400" dirty="0">
                <a:solidFill>
                  <a:srgbClr val="000000"/>
                </a:solidFill>
                <a:latin typeface="Consolas" panose="020B0609020204030204" pitchFamily="49" charset="0"/>
              </a:rPr>
              <a:t> ConsoleApp4</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Program</a:t>
            </a:r>
            <a:endParaRPr lang="en-US" sz="1400" dirty="0">
              <a:solidFill>
                <a:srgbClr val="000000"/>
              </a:solidFill>
              <a:latin typeface="Consolas" panose="020B0609020204030204" pitchFamily="49" charset="0"/>
            </a:endParaRPr>
          </a:p>
          <a:p>
            <a:r>
              <a:rPr lang="ru-RU" sz="1400"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Serializable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Person</a:t>
            </a:r>
            <a:endParaRPr lang="en-US" sz="1400" dirty="0">
              <a:solidFill>
                <a:srgbClr val="000000"/>
              </a:solidFill>
              <a:latin typeface="Consolas" panose="020B0609020204030204" pitchFamily="49" charset="0"/>
            </a:endParaRPr>
          </a:p>
          <a:p>
            <a:r>
              <a:rPr lang="ru-RU" sz="1400"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err="1">
                <a:solidFill>
                  <a:srgbClr val="0000FF"/>
                </a:solidFill>
                <a:latin typeface="Consolas" panose="020B0609020204030204" pitchFamily="49" charset="0"/>
              </a:rPr>
              <a:t>int</a:t>
            </a:r>
            <a:r>
              <a:rPr lang="en-US" sz="1400" dirty="0">
                <a:solidFill>
                  <a:srgbClr val="000000"/>
                </a:solidFill>
                <a:latin typeface="Consolas" panose="020B0609020204030204" pitchFamily="49" charset="0"/>
              </a:rPr>
              <a:t> Id { </a:t>
            </a:r>
            <a:r>
              <a:rPr lang="en-US" sz="1400" dirty="0">
                <a:solidFill>
                  <a:srgbClr val="0000FF"/>
                </a:solidFill>
                <a:latin typeface="Consolas" panose="020B0609020204030204" pitchFamily="49" charset="0"/>
              </a:rPr>
              <a:t>get</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set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string</a:t>
            </a:r>
            <a:r>
              <a:rPr lang="en-US" sz="1400" dirty="0">
                <a:solidFill>
                  <a:srgbClr val="000000"/>
                </a:solidFill>
                <a:latin typeface="Consolas" panose="020B0609020204030204" pitchFamily="49" charset="0"/>
              </a:rPr>
              <a:t> Name { </a:t>
            </a:r>
            <a:r>
              <a:rPr lang="en-US" sz="1400" dirty="0">
                <a:solidFill>
                  <a:srgbClr val="0000FF"/>
                </a:solidFill>
                <a:latin typeface="Consolas" panose="020B0609020204030204" pitchFamily="49" charset="0"/>
              </a:rPr>
              <a:t>get</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set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bool</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isDirty</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false</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      </a:t>
            </a:r>
          </a:p>
          <a:p>
            <a:endParaRPr lang="ru-RU"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static</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Main(</a:t>
            </a:r>
            <a:r>
              <a:rPr lang="en-US" sz="1400" dirty="0">
                <a:solidFill>
                  <a:srgbClr val="0000FF"/>
                </a:solidFill>
                <a:latin typeface="Consolas" panose="020B0609020204030204" pitchFamily="49" charset="0"/>
              </a:rPr>
              <a:t>string</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args</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Person</a:t>
            </a:r>
            <a:r>
              <a:rPr lang="en-US" sz="1400" dirty="0">
                <a:solidFill>
                  <a:srgbClr val="000000"/>
                </a:solidFill>
                <a:latin typeface="Consolas" panose="020B0609020204030204" pitchFamily="49" charset="0"/>
              </a:rPr>
              <a:t> p =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Person </a:t>
            </a:r>
            <a:r>
              <a:rPr lang="en-US" sz="1400" dirty="0">
                <a:solidFill>
                  <a:srgbClr val="000000"/>
                </a:solidFill>
                <a:latin typeface="Consolas" panose="020B0609020204030204" pitchFamily="49" charset="0"/>
              </a:rPr>
              <a:t>{   Id = 1,      Name = </a:t>
            </a:r>
            <a:r>
              <a:rPr lang="en-US" sz="1400" dirty="0">
                <a:solidFill>
                  <a:srgbClr val="A31515"/>
                </a:solidFill>
                <a:latin typeface="Consolas" panose="020B0609020204030204" pitchFamily="49" charset="0"/>
              </a:rPr>
              <a:t>"John Doe"</a:t>
            </a:r>
            <a:r>
              <a:rPr lang="ru-RU" sz="1400" dirty="0">
                <a:solidFill>
                  <a:srgbClr val="000000"/>
                </a:solidFill>
                <a:latin typeface="Consolas" panose="020B0609020204030204" pitchFamily="49" charset="0"/>
              </a:rPr>
              <a:t>   };</a:t>
            </a:r>
          </a:p>
          <a:p>
            <a:endParaRPr lang="ru-RU"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IFormatter</a:t>
            </a:r>
            <a:r>
              <a:rPr lang="en-US" sz="1400" dirty="0">
                <a:solidFill>
                  <a:srgbClr val="000000"/>
                </a:solidFill>
                <a:latin typeface="Consolas" panose="020B0609020204030204" pitchFamily="49" charset="0"/>
              </a:rPr>
              <a:t> formatter =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BinaryFormatter</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Stream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stream</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FileStream</a:t>
            </a:r>
            <a:r>
              <a:rPr lang="en-US" sz="1400" dirty="0">
                <a:solidFill>
                  <a:srgbClr val="000000"/>
                </a:solidFill>
                <a:latin typeface="Consolas" panose="020B0609020204030204" pitchFamily="49" charset="0"/>
              </a:rPr>
              <a:t>(</a:t>
            </a:r>
            <a:r>
              <a:rPr lang="en-US" sz="1400" dirty="0">
                <a:solidFill>
                  <a:srgbClr val="A31515"/>
                </a:solidFill>
                <a:latin typeface="Consolas" panose="020B0609020204030204" pitchFamily="49" charset="0"/>
              </a:rPr>
              <a:t>"</a:t>
            </a:r>
            <a:r>
              <a:rPr lang="en-US" sz="1400" dirty="0" err="1">
                <a:solidFill>
                  <a:srgbClr val="A31515"/>
                </a:solidFill>
                <a:latin typeface="Consolas" panose="020B0609020204030204" pitchFamily="49" charset="0"/>
              </a:rPr>
              <a:t>data.bin</a:t>
            </a:r>
            <a:r>
              <a:rPr lang="en-US" sz="1400" dirty="0">
                <a:solidFill>
                  <a:srgbClr val="A31515"/>
                </a:solidFill>
                <a:latin typeface="Consolas" panose="020B0609020204030204" pitchFamily="49" charset="0"/>
              </a:rPr>
              <a: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FileMode</a:t>
            </a:r>
            <a:r>
              <a:rPr lang="en-US" sz="1400" dirty="0" err="1">
                <a:solidFill>
                  <a:srgbClr val="000000"/>
                </a:solidFill>
                <a:latin typeface="Consolas" panose="020B0609020204030204" pitchFamily="49" charset="0"/>
              </a:rPr>
              <a:t>.Create</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formatter.Serialize</a:t>
            </a:r>
            <a:r>
              <a:rPr lang="en-US" sz="1400" dirty="0">
                <a:solidFill>
                  <a:srgbClr val="000000"/>
                </a:solidFill>
                <a:latin typeface="Consolas" panose="020B0609020204030204" pitchFamily="49" charset="0"/>
              </a:rPr>
              <a:t>(stream, p);</a:t>
            </a:r>
            <a:r>
              <a:rPr lang="ru-RU"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Stream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stream</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FileStream</a:t>
            </a:r>
            <a:r>
              <a:rPr lang="en-US" sz="1400" dirty="0">
                <a:solidFill>
                  <a:srgbClr val="000000"/>
                </a:solidFill>
                <a:latin typeface="Consolas" panose="020B0609020204030204" pitchFamily="49" charset="0"/>
              </a:rPr>
              <a:t>(</a:t>
            </a:r>
            <a:r>
              <a:rPr lang="en-US" sz="1400" dirty="0">
                <a:solidFill>
                  <a:srgbClr val="A31515"/>
                </a:solidFill>
                <a:latin typeface="Consolas" panose="020B0609020204030204" pitchFamily="49" charset="0"/>
              </a:rPr>
              <a:t>"</a:t>
            </a:r>
            <a:r>
              <a:rPr lang="en-US" sz="1400" dirty="0" err="1">
                <a:solidFill>
                  <a:srgbClr val="A31515"/>
                </a:solidFill>
                <a:latin typeface="Consolas" panose="020B0609020204030204" pitchFamily="49" charset="0"/>
              </a:rPr>
              <a:t>data.bin</a:t>
            </a:r>
            <a:r>
              <a:rPr lang="en-US" sz="1400" dirty="0">
                <a:solidFill>
                  <a:srgbClr val="A31515"/>
                </a:solidFill>
                <a:latin typeface="Consolas" panose="020B0609020204030204" pitchFamily="49" charset="0"/>
              </a:rPr>
              <a: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FileMode</a:t>
            </a:r>
            <a:r>
              <a:rPr lang="en-US" sz="1400" dirty="0" err="1">
                <a:solidFill>
                  <a:srgbClr val="000000"/>
                </a:solidFill>
                <a:latin typeface="Consolas" panose="020B0609020204030204" pitchFamily="49" charset="0"/>
              </a:rPr>
              <a:t>.Open</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Person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dp</a:t>
            </a:r>
            <a:r>
              <a:rPr lang="en-US" sz="1400" dirty="0">
                <a:solidFill>
                  <a:srgbClr val="000000"/>
                </a:solidFill>
                <a:latin typeface="Consolas" panose="020B0609020204030204" pitchFamily="49" charset="0"/>
              </a:rPr>
              <a:t> = (</a:t>
            </a:r>
            <a:r>
              <a:rPr lang="en-US" sz="1400" dirty="0">
                <a:solidFill>
                  <a:srgbClr val="2B91AF"/>
                </a:solidFill>
                <a:latin typeface="Consolas" panose="020B0609020204030204" pitchFamily="49" charset="0"/>
              </a:rPr>
              <a:t>Person</a:t>
            </a:r>
            <a:r>
              <a:rPr lang="en-US" sz="1400" dirty="0">
                <a:solidFill>
                  <a:srgbClr val="000000"/>
                </a:solidFill>
                <a:latin typeface="Consolas" panose="020B0609020204030204" pitchFamily="49" charset="0"/>
              </a:rPr>
              <a:t>)</a:t>
            </a:r>
            <a:r>
              <a:rPr lang="en-US" sz="1400" dirty="0" err="1">
                <a:solidFill>
                  <a:srgbClr val="000000"/>
                </a:solidFill>
                <a:latin typeface="Consolas" panose="020B0609020204030204" pitchFamily="49" charset="0"/>
              </a:rPr>
              <a:t>formatter.Deserialize</a:t>
            </a:r>
            <a:r>
              <a:rPr lang="en-US" sz="1400" dirty="0">
                <a:solidFill>
                  <a:srgbClr val="000000"/>
                </a:solidFill>
                <a:latin typeface="Consolas" panose="020B0609020204030204" pitchFamily="49" charset="0"/>
              </a:rPr>
              <a:t>(stream);</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Console</a:t>
            </a:r>
            <a:r>
              <a:rPr lang="en-US" sz="1400" dirty="0" err="1">
                <a:solidFill>
                  <a:srgbClr val="000000"/>
                </a:solidFill>
                <a:latin typeface="Consolas" panose="020B0609020204030204" pitchFamily="49" charset="0"/>
              </a:rPr>
              <a:t>.WriteLine</a:t>
            </a:r>
            <a:r>
              <a:rPr lang="en-US" sz="1400" dirty="0">
                <a:solidFill>
                  <a:srgbClr val="000000"/>
                </a:solidFill>
                <a:latin typeface="Consolas" panose="020B0609020204030204" pitchFamily="49" charset="0"/>
              </a:rPr>
              <a:t>(</a:t>
            </a:r>
            <a:r>
              <a:rPr lang="en-US" sz="1400" dirty="0" err="1">
                <a:solidFill>
                  <a:srgbClr val="000000"/>
                </a:solidFill>
                <a:latin typeface="Consolas" panose="020B0609020204030204" pitchFamily="49" charset="0"/>
              </a:rPr>
              <a:t>dp.Name.ToString</a:t>
            </a:r>
            <a:r>
              <a:rPr lang="en-US" sz="1400" dirty="0">
                <a:solidFill>
                  <a:srgbClr val="000000"/>
                </a:solidFill>
                <a:latin typeface="Consolas" panose="020B0609020204030204" pitchFamily="49" charset="0"/>
              </a:rPr>
              <a:t>() + </a:t>
            </a:r>
            <a:r>
              <a:rPr lang="en-US" sz="1400" dirty="0">
                <a:solidFill>
                  <a:srgbClr val="A31515"/>
                </a:solidFill>
                <a:latin typeface="Consolas" panose="020B0609020204030204" pitchFamily="49" charset="0"/>
              </a:rPr>
              <a:t>"  "</a:t>
            </a:r>
            <a:r>
              <a:rPr lang="en-US" sz="1400" dirty="0">
                <a:solidFill>
                  <a:srgbClr val="000000"/>
                </a:solidFill>
                <a:latin typeface="Consolas" panose="020B0609020204030204" pitchFamily="49" charset="0"/>
              </a:rPr>
              <a:t> + </a:t>
            </a:r>
            <a:r>
              <a:rPr lang="en-US" sz="1400" dirty="0" err="1">
                <a:solidFill>
                  <a:srgbClr val="000000"/>
                </a:solidFill>
                <a:latin typeface="Consolas" panose="020B0609020204030204" pitchFamily="49" charset="0"/>
              </a:rPr>
              <a:t>dp.Id.ToString</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Console</a:t>
            </a:r>
            <a:r>
              <a:rPr lang="en-US" sz="1400" dirty="0" err="1">
                <a:solidFill>
                  <a:srgbClr val="000000"/>
                </a:solidFill>
                <a:latin typeface="Consolas" panose="020B0609020204030204" pitchFamily="49" charset="0"/>
              </a:rPr>
              <a:t>.ReadLine</a:t>
            </a:r>
            <a:r>
              <a:rPr lang="en-US" sz="1400" dirty="0">
                <a:solidFill>
                  <a:srgbClr val="000000"/>
                </a:solidFill>
                <a:latin typeface="Consolas" panose="020B0609020204030204" pitchFamily="49" charset="0"/>
              </a:rPr>
              <a:t>();</a:t>
            </a:r>
          </a:p>
          <a:p>
            <a:r>
              <a:rPr lang="ru-RU" sz="1400" dirty="0">
                <a:solidFill>
                  <a:srgbClr val="000000"/>
                </a:solidFill>
                <a:latin typeface="Consolas" panose="020B0609020204030204" pitchFamily="49" charset="0"/>
              </a:rPr>
              <a:t>        }</a:t>
            </a:r>
          </a:p>
          <a:p>
            <a:r>
              <a:rPr lang="ru-RU" sz="1400" dirty="0">
                <a:solidFill>
                  <a:srgbClr val="000000"/>
                </a:solidFill>
                <a:latin typeface="Consolas" panose="020B0609020204030204" pitchFamily="49" charset="0"/>
              </a:rPr>
              <a:t>    }</a:t>
            </a:r>
          </a:p>
          <a:p>
            <a:r>
              <a:rPr lang="ru-RU" sz="1400" dirty="0">
                <a:solidFill>
                  <a:srgbClr val="000000"/>
                </a:solidFill>
                <a:latin typeface="Consolas" panose="020B0609020204030204" pitchFamily="49" charset="0"/>
              </a:rPr>
              <a:t>}</a:t>
            </a:r>
          </a:p>
        </p:txBody>
      </p:sp>
      <p:sp>
        <p:nvSpPr>
          <p:cNvPr id="3" name="Прямоугольник 2">
            <a:extLst>
              <a:ext uri="{FF2B5EF4-FFF2-40B4-BE49-F238E27FC236}">
                <a16:creationId xmlns:a16="http://schemas.microsoft.com/office/drawing/2014/main" id="{2FD67EC9-8D21-4022-8535-71A6805630E5}"/>
              </a:ext>
            </a:extLst>
          </p:cNvPr>
          <p:cNvSpPr/>
          <p:nvPr/>
        </p:nvSpPr>
        <p:spPr>
          <a:xfrm>
            <a:off x="680200" y="33895"/>
            <a:ext cx="8208912" cy="461665"/>
          </a:xfrm>
          <a:prstGeom prst="rect">
            <a:avLst/>
          </a:prstGeom>
        </p:spPr>
        <p:txBody>
          <a:bodyPr wrap="square">
            <a:spAutoFit/>
          </a:bodyPr>
          <a:lstStyle/>
          <a:p>
            <a:pPr algn="ctr"/>
            <a:r>
              <a:rPr lang="ru-RU" sz="2400" b="1" dirty="0" err="1">
                <a:latin typeface="Times New Roman" panose="02020603050405020304" pitchFamily="18" charset="0"/>
                <a:cs typeface="Times New Roman" panose="02020603050405020304" pitchFamily="18" charset="0"/>
              </a:rPr>
              <a:t>Екілік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сериализацияны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пайдалану</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7677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32"/>
            <a:ext cx="8712968" cy="769441"/>
          </a:xfrm>
          <a:prstGeom prst="rect">
            <a:avLst/>
          </a:prstGeom>
        </p:spPr>
        <p:txBody>
          <a:bodyPr wrap="square">
            <a:spAutoFit/>
          </a:bodyPr>
          <a:lstStyle/>
          <a:p>
            <a:pPr algn="ctr"/>
            <a:r>
              <a:rPr lang="ru-RU" sz="2200" b="1" dirty="0" err="1">
                <a:latin typeface="Times New Roman" pitchFamily="18" charset="0"/>
                <a:cs typeface="Times New Roman" pitchFamily="18" charset="0"/>
              </a:rPr>
              <a:t>Файлдармен</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жұмыс</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жасағанда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сериализация</a:t>
            </a:r>
            <a:r>
              <a:rPr lang="ru-RU" sz="2200" b="1" dirty="0">
                <a:latin typeface="Times New Roman" pitchFamily="18" charset="0"/>
                <a:cs typeface="Times New Roman" pitchFamily="18" charset="0"/>
              </a:rPr>
              <a:t> мен </a:t>
            </a:r>
            <a:r>
              <a:rPr lang="ru-RU" sz="2200" b="1" dirty="0" err="1">
                <a:latin typeface="Times New Roman" pitchFamily="18" charset="0"/>
                <a:cs typeface="Times New Roman" pitchFamily="18" charset="0"/>
              </a:rPr>
              <a:t>десериализацияны</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қолдану</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мысалы</a:t>
            </a:r>
            <a:endParaRPr lang="ru-RU" sz="2200" b="1" dirty="0">
              <a:latin typeface="Times New Roman" pitchFamily="18" charset="0"/>
              <a:cs typeface="Times New Roman" pitchFamily="18" charset="0"/>
            </a:endParaRPr>
          </a:p>
        </p:txBody>
      </p:sp>
      <p:sp>
        <p:nvSpPr>
          <p:cNvPr id="5" name="Прямоугольник 4"/>
          <p:cNvSpPr/>
          <p:nvPr/>
        </p:nvSpPr>
        <p:spPr>
          <a:xfrm>
            <a:off x="467544" y="1052736"/>
            <a:ext cx="8352928" cy="5632311"/>
          </a:xfrm>
          <a:prstGeom prst="rect">
            <a:avLst/>
          </a:prstGeom>
          <a:ln>
            <a:solidFill>
              <a:schemeClr val="tx2"/>
            </a:solidFill>
          </a:ln>
        </p:spPr>
        <p:txBody>
          <a:bodyPr wrap="square">
            <a:spAutoFit/>
          </a:bodyPr>
          <a:lstStyle/>
          <a:p>
            <a:pPr>
              <a:spcAft>
                <a:spcPts val="0"/>
              </a:spcAft>
            </a:pPr>
            <a:r>
              <a:rPr lang="en-US" sz="2400" b="1" dirty="0">
                <a:latin typeface="Times New Roman" pitchFamily="18" charset="0"/>
                <a:ea typeface="Times New Roman"/>
                <a:cs typeface="Times New Roman" pitchFamily="18" charset="0"/>
              </a:rPr>
              <a:t> </a:t>
            </a:r>
            <a:r>
              <a:rPr lang="en-US" sz="2400" b="1" dirty="0">
                <a:solidFill>
                  <a:srgbClr val="0000FF"/>
                </a:solidFill>
                <a:latin typeface="Times New Roman" pitchFamily="18" charset="0"/>
                <a:ea typeface="Times New Roman"/>
                <a:cs typeface="Times New Roman" pitchFamily="18" charset="0"/>
              </a:rPr>
              <a:t>public</a:t>
            </a:r>
            <a:r>
              <a:rPr lang="en-US" sz="2400" b="1" dirty="0">
                <a:latin typeface="Times New Roman" pitchFamily="18" charset="0"/>
                <a:ea typeface="Times New Roman"/>
                <a:cs typeface="Times New Roman" pitchFamily="18" charset="0"/>
              </a:rPr>
              <a:t> </a:t>
            </a:r>
            <a:r>
              <a:rPr lang="en-US" sz="2400" b="1" dirty="0">
                <a:solidFill>
                  <a:srgbClr val="0000FF"/>
                </a:solidFill>
                <a:latin typeface="Times New Roman" pitchFamily="18" charset="0"/>
                <a:ea typeface="Times New Roman"/>
                <a:cs typeface="Times New Roman" pitchFamily="18" charset="0"/>
              </a:rPr>
              <a:t>static</a:t>
            </a:r>
            <a:r>
              <a:rPr lang="en-US" sz="2400" b="1" dirty="0">
                <a:latin typeface="Times New Roman" pitchFamily="18" charset="0"/>
                <a:ea typeface="Times New Roman"/>
                <a:cs typeface="Times New Roman" pitchFamily="18" charset="0"/>
              </a:rPr>
              <a:t> </a:t>
            </a:r>
            <a:r>
              <a:rPr lang="en-US" sz="2400" b="1" dirty="0">
                <a:solidFill>
                  <a:srgbClr val="0000FF"/>
                </a:solidFill>
                <a:latin typeface="Times New Roman" pitchFamily="18" charset="0"/>
                <a:ea typeface="Times New Roman"/>
                <a:cs typeface="Times New Roman" pitchFamily="18" charset="0"/>
              </a:rPr>
              <a:t>void</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zapf</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сериализация</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үшін</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ағынды</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құрамыз</a:t>
            </a:r>
            <a:r>
              <a:rPr lang="en-US" sz="2400" b="1" dirty="0">
                <a:solidFill>
                  <a:srgbClr val="008000"/>
                </a:solidFill>
                <a:latin typeface="Times New Roman" pitchFamily="18" charset="0"/>
                <a:ea typeface="Times New Roman"/>
                <a:cs typeface="Times New Roman" pitchFamily="18" charset="0"/>
              </a:rPr>
              <a:t>:</a:t>
            </a:r>
            <a:endParaRPr lang="ru-RU" sz="2400" b="1" dirty="0">
              <a:solidFill>
                <a:srgbClr val="008000"/>
              </a:solidFill>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FileStream</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StreamOut</a:t>
            </a:r>
            <a:r>
              <a:rPr lang="en-US" sz="2400" b="1" dirty="0">
                <a:latin typeface="Times New Roman" pitchFamily="18" charset="0"/>
                <a:ea typeface="Times New Roman"/>
                <a:cs typeface="Times New Roman" pitchFamily="18" charset="0"/>
              </a:rPr>
              <a:t> = </a:t>
            </a:r>
            <a:r>
              <a:rPr lang="en-US" sz="2400" b="1" dirty="0">
                <a:solidFill>
                  <a:srgbClr val="0000FF"/>
                </a:solidFill>
                <a:latin typeface="Times New Roman" pitchFamily="18" charset="0"/>
                <a:ea typeface="Times New Roman"/>
                <a:cs typeface="Times New Roman" pitchFamily="18" charset="0"/>
              </a:rPr>
              <a:t>new</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FileStream</a:t>
            </a:r>
            <a:r>
              <a:rPr lang="en-US" sz="2400" b="1" dirty="0">
                <a:latin typeface="Times New Roman" pitchFamily="18" charset="0"/>
                <a:ea typeface="Times New Roman"/>
                <a:cs typeface="Times New Roman" pitchFamily="18" charset="0"/>
              </a:rPr>
              <a:t>(</a:t>
            </a:r>
            <a:r>
              <a:rPr lang="en-US" sz="2400" b="1" dirty="0">
                <a:solidFill>
                  <a:srgbClr val="A31515"/>
                </a:solidFill>
                <a:latin typeface="Times New Roman" pitchFamily="18" charset="0"/>
                <a:ea typeface="Times New Roman"/>
                <a:cs typeface="Times New Roman" pitchFamily="18" charset="0"/>
              </a:rPr>
              <a:t>"Sytds.dat"</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FileMode</a:t>
            </a:r>
            <a:r>
              <a:rPr lang="en-US" sz="2400" b="1" dirty="0" err="1">
                <a:latin typeface="Times New Roman" pitchFamily="18" charset="0"/>
                <a:ea typeface="Times New Roman"/>
                <a:cs typeface="Times New Roman" pitchFamily="18" charset="0"/>
              </a:rPr>
              <a:t>.Create</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FileAccess</a:t>
            </a:r>
            <a:r>
              <a:rPr lang="en-US" sz="2400" b="1" dirty="0" err="1">
                <a:latin typeface="Times New Roman" pitchFamily="18" charset="0"/>
                <a:ea typeface="Times New Roman"/>
                <a:cs typeface="Times New Roman" pitchFamily="18" charset="0"/>
              </a:rPr>
              <a:t>.Write</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kk-KZ" sz="2400" b="1" dirty="0">
              <a:latin typeface="Times New Roman" pitchFamily="18" charset="0"/>
              <a:ea typeface="Times New Roman"/>
              <a:cs typeface="Times New Roman" pitchFamily="18" charset="0"/>
            </a:endParaRPr>
          </a:p>
          <a:p>
            <a:pPr>
              <a:spcAft>
                <a:spcPts val="0"/>
              </a:spcAft>
            </a:pPr>
            <a:r>
              <a:rPr lang="kk-KZ" sz="2400" b="1" dirty="0">
                <a:solidFill>
                  <a:srgbClr val="008000"/>
                </a:solidFill>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екілік</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форматты</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қолданамыз</a:t>
            </a:r>
            <a:r>
              <a:rPr lang="en-US" sz="2400" b="1" dirty="0">
                <a:solidFill>
                  <a:srgbClr val="008000"/>
                </a:solidFill>
                <a:latin typeface="Times New Roman" pitchFamily="18" charset="0"/>
                <a:ea typeface="Times New Roman"/>
                <a:cs typeface="Times New Roman" pitchFamily="18" charset="0"/>
              </a:rPr>
              <a:t>:</a:t>
            </a:r>
            <a:endParaRPr lang="ru-RU" sz="2400" b="1" dirty="0">
              <a:solidFill>
                <a:srgbClr val="008000"/>
              </a:solidFill>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BinaryFormatter</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fmt</a:t>
            </a:r>
            <a:r>
              <a:rPr lang="en-US" sz="2400" b="1" dirty="0">
                <a:latin typeface="Times New Roman" pitchFamily="18" charset="0"/>
                <a:ea typeface="Times New Roman"/>
                <a:cs typeface="Times New Roman" pitchFamily="18" charset="0"/>
              </a:rPr>
              <a:t> = </a:t>
            </a:r>
            <a:r>
              <a:rPr lang="en-US" sz="2400" b="1" dirty="0">
                <a:solidFill>
                  <a:srgbClr val="0000FF"/>
                </a:solidFill>
                <a:latin typeface="Times New Roman" pitchFamily="18" charset="0"/>
                <a:ea typeface="Times New Roman"/>
                <a:cs typeface="Times New Roman" pitchFamily="18" charset="0"/>
              </a:rPr>
              <a:t>new</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BinaryFormatter</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kk-KZ" sz="2400" b="1" dirty="0">
              <a:latin typeface="Times New Roman" pitchFamily="18" charset="0"/>
              <a:ea typeface="Times New Roman"/>
              <a:cs typeface="Times New Roman" pitchFamily="18" charset="0"/>
            </a:endParaRPr>
          </a:p>
          <a:p>
            <a:pPr>
              <a:spcAft>
                <a:spcPts val="0"/>
              </a:spcAft>
            </a:pPr>
            <a:r>
              <a:rPr lang="kk-KZ"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fmt.Serialize</a:t>
            </a:r>
            <a:r>
              <a:rPr lang="en-US" sz="2400" b="1" dirty="0">
                <a:latin typeface="Times New Roman" pitchFamily="18" charset="0"/>
                <a:ea typeface="Times New Roman"/>
                <a:cs typeface="Times New Roman" pitchFamily="18" charset="0"/>
              </a:rPr>
              <a:t>(</a:t>
            </a:r>
            <a:r>
              <a:rPr lang="en-US" sz="2400" b="1" dirty="0" err="1">
                <a:latin typeface="Times New Roman" pitchFamily="18" charset="0"/>
                <a:ea typeface="Times New Roman"/>
                <a:cs typeface="Times New Roman" pitchFamily="18" charset="0"/>
              </a:rPr>
              <a:t>StreamOut</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Styds</a:t>
            </a:r>
            <a:r>
              <a:rPr lang="en-US" sz="2400" b="1" dirty="0">
                <a:latin typeface="Times New Roman" pitchFamily="18" charset="0"/>
                <a:ea typeface="Times New Roman"/>
                <a:cs typeface="Times New Roman" pitchFamily="18" charset="0"/>
              </a:rPr>
              <a:t>);</a:t>
            </a:r>
            <a:r>
              <a:rPr lang="kk-KZ" sz="2400" b="1" dirty="0">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объекттерді</a:t>
            </a:r>
            <a:r>
              <a:rPr lang="ru-RU" sz="2400" b="1" dirty="0">
                <a:solidFill>
                  <a:srgbClr val="008000"/>
                </a:solidFill>
                <a:latin typeface="Times New Roman" pitchFamily="18" charset="0"/>
                <a:ea typeface="Times New Roman"/>
                <a:cs typeface="Times New Roman" pitchFamily="18" charset="0"/>
              </a:rPr>
              <a:t>   </a:t>
            </a:r>
          </a:p>
          <a:p>
            <a:pPr>
              <a:spcAft>
                <a:spcPts val="0"/>
              </a:spcAft>
            </a:pP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сериалиазациялау</a:t>
            </a:r>
            <a:r>
              <a:rPr lang="ru-RU" sz="2400" b="1" dirty="0">
                <a:solidFill>
                  <a:srgbClr val="008000"/>
                </a:solidFill>
                <a:latin typeface="Times New Roman" pitchFamily="18" charset="0"/>
                <a:ea typeface="Times New Roman"/>
                <a:cs typeface="Times New Roman" pitchFamily="18" charset="0"/>
              </a:rPr>
              <a:t> </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kk-KZ" sz="2400" b="1" dirty="0">
              <a:latin typeface="Times New Roman" pitchFamily="18" charset="0"/>
              <a:ea typeface="Times New Roman"/>
              <a:cs typeface="Times New Roman" pitchFamily="18" charset="0"/>
            </a:endParaRPr>
          </a:p>
          <a:p>
            <a:pPr>
              <a:spcAft>
                <a:spcPts val="0"/>
              </a:spcAft>
            </a:pPr>
            <a:r>
              <a:rPr lang="kk-KZ"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StreamOut.Close</a:t>
            </a:r>
            <a:r>
              <a:rPr lang="en-US" sz="2400" b="1" dirty="0">
                <a:latin typeface="Times New Roman" pitchFamily="18" charset="0"/>
                <a:ea typeface="Times New Roman"/>
                <a:cs typeface="Times New Roman" pitchFamily="18" charset="0"/>
              </a:rPr>
              <a:t>();              </a:t>
            </a:r>
            <a:r>
              <a:rPr lang="kk-KZ" sz="2400" b="1" dirty="0">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ағынды</a:t>
            </a:r>
            <a:r>
              <a:rPr lang="ru-RU" sz="2400" b="1" dirty="0">
                <a:solidFill>
                  <a:srgbClr val="008000"/>
                </a:solidFill>
                <a:latin typeface="Times New Roman" pitchFamily="18" charset="0"/>
                <a:ea typeface="Times New Roman"/>
                <a:cs typeface="Times New Roman" pitchFamily="18" charset="0"/>
              </a:rPr>
              <a:t> жабу</a:t>
            </a:r>
            <a:r>
              <a:rPr lang="en-US" sz="2400" b="1" dirty="0">
                <a:solidFill>
                  <a:srgbClr val="008000"/>
                </a:solidFill>
                <a:latin typeface="Times New Roman" pitchFamily="18" charset="0"/>
                <a:ea typeface="Times New Roman"/>
                <a:cs typeface="Times New Roman" pitchFamily="18" charset="0"/>
              </a:rPr>
              <a:t>  </a:t>
            </a:r>
            <a:endParaRPr lang="kk-KZ" sz="2400" b="1" dirty="0">
              <a:solidFill>
                <a:srgbClr val="008000"/>
              </a:solidFill>
              <a:latin typeface="Times New Roman" pitchFamily="18" charset="0"/>
              <a:ea typeface="Times New Roman"/>
              <a:cs typeface="Times New Roman" pitchFamily="18" charset="0"/>
            </a:endParaRPr>
          </a:p>
          <a:p>
            <a:pPr>
              <a:spcAft>
                <a:spcPts val="0"/>
              </a:spcAft>
            </a:pPr>
            <a:endParaRPr lang="kk-KZ" sz="2400" b="1" dirty="0">
              <a:solidFill>
                <a:srgbClr val="008000"/>
              </a:solidFill>
              <a:latin typeface="Times New Roman" pitchFamily="18" charset="0"/>
              <a:ea typeface="Times New Roman"/>
              <a:cs typeface="Times New Roman" pitchFamily="18" charset="0"/>
            </a:endParaRPr>
          </a:p>
          <a:p>
            <a:pPr>
              <a:spcAft>
                <a:spcPts val="0"/>
              </a:spcAft>
            </a:pPr>
            <a:r>
              <a:rPr lang="kk-KZ" sz="2400" b="1" dirty="0">
                <a:solidFill>
                  <a:srgbClr val="008000"/>
                </a:solidFill>
                <a:latin typeface="Times New Roman" pitchFamily="18" charset="0"/>
                <a:ea typeface="Times New Roman"/>
                <a:cs typeface="Times New Roman" pitchFamily="18" charset="0"/>
              </a:rPr>
              <a:t>   </a:t>
            </a:r>
            <a:r>
              <a:rPr lang="en-US" sz="2400" b="1" dirty="0">
                <a:latin typeface="Times New Roman" pitchFamily="18" charset="0"/>
                <a:ea typeface="Times New Roman"/>
                <a:cs typeface="Times New Roman" pitchFamily="18" charset="0"/>
              </a:rPr>
              <a:t>}</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579437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899193"/>
            <a:ext cx="8640960" cy="5632311"/>
          </a:xfrm>
          <a:prstGeom prst="rect">
            <a:avLst/>
          </a:prstGeom>
          <a:noFill/>
          <a:ln>
            <a:solidFill>
              <a:schemeClr val="tx2"/>
            </a:solidFill>
          </a:ln>
        </p:spPr>
        <p:txBody>
          <a:bodyPr wrap="square">
            <a:spAutoFit/>
          </a:bodyPr>
          <a:lstStyle/>
          <a:p>
            <a:pPr>
              <a:spcAft>
                <a:spcPts val="0"/>
              </a:spcAft>
            </a:pPr>
            <a:r>
              <a:rPr lang="en-US" sz="2400" b="1" dirty="0">
                <a:solidFill>
                  <a:srgbClr val="0000FF"/>
                </a:solidFill>
                <a:latin typeface="Times New Roman" pitchFamily="18" charset="0"/>
                <a:ea typeface="Times New Roman"/>
                <a:cs typeface="Times New Roman" pitchFamily="18" charset="0"/>
              </a:rPr>
              <a:t>public</a:t>
            </a:r>
            <a:r>
              <a:rPr lang="en-US" sz="2400" b="1" dirty="0">
                <a:latin typeface="Times New Roman" pitchFamily="18" charset="0"/>
                <a:ea typeface="Times New Roman"/>
                <a:cs typeface="Times New Roman" pitchFamily="18" charset="0"/>
              </a:rPr>
              <a:t> </a:t>
            </a:r>
            <a:r>
              <a:rPr lang="en-US" sz="2400" b="1" dirty="0">
                <a:solidFill>
                  <a:srgbClr val="0000FF"/>
                </a:solidFill>
                <a:latin typeface="Times New Roman" pitchFamily="18" charset="0"/>
                <a:ea typeface="Times New Roman"/>
                <a:cs typeface="Times New Roman" pitchFamily="18" charset="0"/>
              </a:rPr>
              <a:t>static</a:t>
            </a:r>
            <a:r>
              <a:rPr lang="en-US" sz="2400" b="1" dirty="0">
                <a:latin typeface="Times New Roman" pitchFamily="18" charset="0"/>
                <a:ea typeface="Times New Roman"/>
                <a:cs typeface="Times New Roman" pitchFamily="18" charset="0"/>
              </a:rPr>
              <a:t> </a:t>
            </a:r>
            <a:r>
              <a:rPr lang="en-US" sz="2400" b="1" dirty="0">
                <a:solidFill>
                  <a:srgbClr val="0000FF"/>
                </a:solidFill>
                <a:latin typeface="Times New Roman" pitchFamily="18" charset="0"/>
                <a:ea typeface="Times New Roman"/>
                <a:cs typeface="Times New Roman" pitchFamily="18" charset="0"/>
              </a:rPr>
              <a:t>void</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vvod</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  </a:t>
            </a:r>
            <a:r>
              <a:rPr lang="en-US" sz="2400" b="1" dirty="0" err="1">
                <a:solidFill>
                  <a:srgbClr val="0000FF"/>
                </a:solidFill>
                <a:latin typeface="Times New Roman" pitchFamily="18" charset="0"/>
                <a:ea typeface="Times New Roman"/>
                <a:cs typeface="Times New Roman" pitchFamily="18" charset="0"/>
              </a:rPr>
              <a:t>int</a:t>
            </a:r>
            <a:r>
              <a:rPr lang="en-US" sz="2400" b="1" dirty="0">
                <a:latin typeface="Times New Roman" pitchFamily="18" charset="0"/>
                <a:ea typeface="Times New Roman"/>
                <a:cs typeface="Times New Roman" pitchFamily="18" charset="0"/>
              </a:rPr>
              <a:t> i = 0;</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десериализация</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үшін</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ағынды</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құру</a:t>
            </a:r>
            <a:r>
              <a:rPr lang="en-US" sz="2400" b="1" dirty="0">
                <a:solidFill>
                  <a:srgbClr val="008000"/>
                </a:solidFill>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FileStream</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StreamIn</a:t>
            </a:r>
            <a:r>
              <a:rPr lang="en-US" sz="2400" b="1" dirty="0">
                <a:latin typeface="Times New Roman" pitchFamily="18" charset="0"/>
                <a:ea typeface="Times New Roman"/>
                <a:cs typeface="Times New Roman" pitchFamily="18" charset="0"/>
              </a:rPr>
              <a:t> = </a:t>
            </a:r>
            <a:r>
              <a:rPr lang="en-US" sz="2400" b="1" dirty="0">
                <a:solidFill>
                  <a:srgbClr val="0000FF"/>
                </a:solidFill>
                <a:latin typeface="Times New Roman" pitchFamily="18" charset="0"/>
                <a:ea typeface="Times New Roman"/>
                <a:cs typeface="Times New Roman" pitchFamily="18" charset="0"/>
              </a:rPr>
              <a:t>new</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FileStream</a:t>
            </a:r>
            <a:r>
              <a:rPr lang="en-US" sz="2400" b="1" dirty="0">
                <a:latin typeface="Times New Roman" pitchFamily="18" charset="0"/>
                <a:ea typeface="Times New Roman"/>
                <a:cs typeface="Times New Roman" pitchFamily="18" charset="0"/>
              </a:rPr>
              <a:t>(</a:t>
            </a:r>
            <a:r>
              <a:rPr lang="en-US" sz="2400" b="1" dirty="0">
                <a:solidFill>
                  <a:srgbClr val="A31515"/>
                </a:solidFill>
                <a:latin typeface="Times New Roman" pitchFamily="18" charset="0"/>
                <a:ea typeface="Times New Roman"/>
                <a:cs typeface="Times New Roman" pitchFamily="18" charset="0"/>
              </a:rPr>
              <a:t>"Sytds.dat"</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FileMode</a:t>
            </a:r>
            <a:r>
              <a:rPr lang="en-US" sz="2400" b="1" dirty="0" err="1">
                <a:latin typeface="Times New Roman" pitchFamily="18" charset="0"/>
                <a:ea typeface="Times New Roman"/>
                <a:cs typeface="Times New Roman" pitchFamily="18" charset="0"/>
              </a:rPr>
              <a:t>.Open</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FileAccess</a:t>
            </a:r>
            <a:r>
              <a:rPr lang="en-US" sz="2400" b="1" dirty="0" err="1">
                <a:latin typeface="Times New Roman" pitchFamily="18" charset="0"/>
                <a:ea typeface="Times New Roman"/>
                <a:cs typeface="Times New Roman" pitchFamily="18" charset="0"/>
              </a:rPr>
              <a:t>.Read</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kk-KZ" sz="2400" b="1" dirty="0">
              <a:latin typeface="Times New Roman" pitchFamily="18" charset="0"/>
              <a:ea typeface="Times New Roman"/>
              <a:cs typeface="Times New Roman" pitchFamily="18" charset="0"/>
            </a:endParaRPr>
          </a:p>
          <a:p>
            <a:pPr>
              <a:spcAft>
                <a:spcPts val="0"/>
              </a:spcAft>
            </a:pP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екілік</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форматты</a:t>
            </a:r>
            <a:r>
              <a:rPr lang="ru-RU"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қолданамыз</a:t>
            </a:r>
            <a:r>
              <a:rPr lang="ru-RU" sz="2400" b="1" dirty="0">
                <a:solidFill>
                  <a:srgbClr val="008000"/>
                </a:solidFill>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BinaryFormatter</a:t>
            </a: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fmt</a:t>
            </a:r>
            <a:r>
              <a:rPr lang="en-US" sz="2400" b="1" dirty="0">
                <a:latin typeface="Times New Roman" pitchFamily="18" charset="0"/>
                <a:ea typeface="Times New Roman"/>
                <a:cs typeface="Times New Roman" pitchFamily="18" charset="0"/>
              </a:rPr>
              <a:t> = </a:t>
            </a:r>
            <a:r>
              <a:rPr lang="en-US" sz="2400" b="1" dirty="0">
                <a:solidFill>
                  <a:srgbClr val="0000FF"/>
                </a:solidFill>
                <a:latin typeface="Times New Roman" pitchFamily="18" charset="0"/>
                <a:ea typeface="Times New Roman"/>
                <a:cs typeface="Times New Roman" pitchFamily="18" charset="0"/>
              </a:rPr>
              <a:t>new</a:t>
            </a:r>
            <a:r>
              <a:rPr lang="en-US" sz="2400" b="1" dirty="0">
                <a:latin typeface="Times New Roman" pitchFamily="18" charset="0"/>
                <a:ea typeface="Times New Roman"/>
                <a:cs typeface="Times New Roman" pitchFamily="18" charset="0"/>
              </a:rPr>
              <a:t> </a:t>
            </a:r>
            <a:r>
              <a:rPr lang="en-US" sz="2400" b="1" dirty="0" err="1">
                <a:solidFill>
                  <a:srgbClr val="2B91AF"/>
                </a:solidFill>
                <a:latin typeface="Times New Roman" pitchFamily="18" charset="0"/>
                <a:ea typeface="Times New Roman"/>
                <a:cs typeface="Times New Roman" pitchFamily="18" charset="0"/>
              </a:rPr>
              <a:t>BinaryFormatter</a:t>
            </a:r>
            <a:r>
              <a:rPr lang="en-US" sz="2400" b="1" dirty="0">
                <a:latin typeface="Times New Roman" pitchFamily="18" charset="0"/>
                <a:ea typeface="Times New Roman"/>
                <a:cs typeface="Times New Roman" pitchFamily="18" charset="0"/>
              </a:rPr>
              <a:t>();</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Styds</a:t>
            </a:r>
            <a:r>
              <a:rPr lang="en-US" sz="2400" b="1" dirty="0">
                <a:latin typeface="Times New Roman" pitchFamily="18" charset="0"/>
                <a:ea typeface="Times New Roman"/>
                <a:cs typeface="Times New Roman" pitchFamily="18" charset="0"/>
              </a:rPr>
              <a:t> = </a:t>
            </a:r>
            <a:endParaRPr lang="kk-KZ" sz="2400" b="1" dirty="0">
              <a:latin typeface="Times New Roman" pitchFamily="18" charset="0"/>
              <a:ea typeface="Times New Roman"/>
              <a:cs typeface="Times New Roman" pitchFamily="18" charset="0"/>
            </a:endParaRPr>
          </a:p>
          <a:p>
            <a:pPr>
              <a:spcAft>
                <a:spcPts val="0"/>
              </a:spcAft>
            </a:pPr>
            <a:r>
              <a:rPr lang="kk-KZ" sz="2400" b="1" dirty="0">
                <a:latin typeface="Times New Roman" pitchFamily="18" charset="0"/>
                <a:ea typeface="Times New Roman"/>
                <a:cs typeface="Times New Roman" pitchFamily="18" charset="0"/>
              </a:rPr>
              <a:t>         </a:t>
            </a:r>
            <a:r>
              <a:rPr lang="en-US" sz="2400" b="1" dirty="0">
                <a:latin typeface="Times New Roman" pitchFamily="18" charset="0"/>
                <a:ea typeface="Times New Roman"/>
                <a:cs typeface="Times New Roman" pitchFamily="18" charset="0"/>
              </a:rPr>
              <a:t>(</a:t>
            </a:r>
            <a:r>
              <a:rPr lang="en-US" sz="2400" b="1" dirty="0" err="1">
                <a:solidFill>
                  <a:srgbClr val="2B91AF"/>
                </a:solidFill>
                <a:latin typeface="Times New Roman" pitchFamily="18" charset="0"/>
                <a:ea typeface="Times New Roman"/>
                <a:cs typeface="Times New Roman" pitchFamily="18" charset="0"/>
              </a:rPr>
              <a:t>Stydent</a:t>
            </a:r>
            <a:r>
              <a:rPr lang="en-US" sz="2400" b="1" dirty="0">
                <a:latin typeface="Times New Roman" pitchFamily="18" charset="0"/>
                <a:ea typeface="Times New Roman"/>
                <a:cs typeface="Times New Roman" pitchFamily="18" charset="0"/>
              </a:rPr>
              <a:t>[])</a:t>
            </a:r>
            <a:r>
              <a:rPr lang="en-US" sz="2400" b="1" dirty="0" err="1">
                <a:latin typeface="Times New Roman" pitchFamily="18" charset="0"/>
                <a:ea typeface="Times New Roman"/>
                <a:cs typeface="Times New Roman" pitchFamily="18" charset="0"/>
              </a:rPr>
              <a:t>fmt.Deserialize</a:t>
            </a:r>
            <a:r>
              <a:rPr lang="en-US" sz="2400" b="1" dirty="0">
                <a:latin typeface="Times New Roman" pitchFamily="18" charset="0"/>
                <a:ea typeface="Times New Roman"/>
                <a:cs typeface="Times New Roman" pitchFamily="18" charset="0"/>
              </a:rPr>
              <a:t>(</a:t>
            </a:r>
            <a:r>
              <a:rPr lang="en-US" sz="2400" b="1" dirty="0" err="1">
                <a:latin typeface="Times New Roman" pitchFamily="18" charset="0"/>
                <a:ea typeface="Times New Roman"/>
                <a:cs typeface="Times New Roman" pitchFamily="18" charset="0"/>
              </a:rPr>
              <a:t>StreamIn</a:t>
            </a:r>
            <a:r>
              <a:rPr lang="en-US" sz="2400" b="1" dirty="0">
                <a:latin typeface="Times New Roman" pitchFamily="18" charset="0"/>
                <a:ea typeface="Times New Roman"/>
                <a:cs typeface="Times New Roman" pitchFamily="18" charset="0"/>
              </a:rPr>
              <a:t>);</a:t>
            </a:r>
            <a:r>
              <a:rPr lang="en-US" sz="2400" b="1" dirty="0">
                <a:solidFill>
                  <a:srgbClr val="008000"/>
                </a:solidFill>
                <a:latin typeface="Times New Roman" pitchFamily="18" charset="0"/>
                <a:ea typeface="Times New Roman"/>
                <a:cs typeface="Times New Roman" pitchFamily="18" charset="0"/>
              </a:rPr>
              <a:t>//</a:t>
            </a:r>
            <a:r>
              <a:rPr lang="ru-RU" sz="2400" b="1" dirty="0" err="1">
                <a:solidFill>
                  <a:srgbClr val="008000"/>
                </a:solidFill>
                <a:latin typeface="Times New Roman" pitchFamily="18" charset="0"/>
                <a:ea typeface="Times New Roman"/>
                <a:cs typeface="Times New Roman" pitchFamily="18" charset="0"/>
              </a:rPr>
              <a:t>десериализациялау</a:t>
            </a:r>
            <a:r>
              <a:rPr lang="ru-RU" sz="2400" b="1" dirty="0">
                <a:solidFill>
                  <a:srgbClr val="008000"/>
                </a:solidFill>
                <a:latin typeface="Times New Roman" pitchFamily="18" charset="0"/>
                <a:ea typeface="Times New Roman"/>
                <a:cs typeface="Times New Roman" pitchFamily="18" charset="0"/>
              </a:rPr>
              <a:t> </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kol</a:t>
            </a:r>
            <a:r>
              <a:rPr lang="en-US" sz="2400" b="1" dirty="0">
                <a:latin typeface="Times New Roman" pitchFamily="18" charset="0"/>
                <a:ea typeface="Times New Roman"/>
                <a:cs typeface="Times New Roman" pitchFamily="18" charset="0"/>
              </a:rPr>
              <a:t>=0;</a:t>
            </a:r>
            <a:endParaRPr lang="ru-RU" sz="2400" b="1" dirty="0">
              <a:latin typeface="Times New Roman" pitchFamily="18" charset="0"/>
              <a:ea typeface="Times New Roman"/>
              <a:cs typeface="Times New Roman" pitchFamily="18" charset="0"/>
            </a:endParaRPr>
          </a:p>
          <a:p>
            <a:pPr>
              <a:spcAft>
                <a:spcPts val="0"/>
              </a:spcAft>
            </a:pPr>
            <a:r>
              <a:rPr lang="ru-RU" sz="2400" b="1" dirty="0">
                <a:latin typeface="Times New Roman" pitchFamily="18" charset="0"/>
                <a:ea typeface="Times New Roman"/>
                <a:cs typeface="Times New Roman" pitchFamily="18" charset="0"/>
              </a:rPr>
              <a:t>   </a:t>
            </a:r>
            <a:r>
              <a:rPr lang="ru-RU" sz="2400" b="1" dirty="0" err="1">
                <a:solidFill>
                  <a:srgbClr val="0000FF"/>
                </a:solidFill>
                <a:latin typeface="Times New Roman" pitchFamily="18" charset="0"/>
                <a:ea typeface="Times New Roman"/>
                <a:cs typeface="Times New Roman" pitchFamily="18" charset="0"/>
              </a:rPr>
              <a:t>while</a:t>
            </a:r>
            <a:r>
              <a:rPr lang="ru-RU" sz="2400" b="1" dirty="0">
                <a:latin typeface="Times New Roman" pitchFamily="18" charset="0"/>
                <a:ea typeface="Times New Roman"/>
                <a:cs typeface="Times New Roman" pitchFamily="18" charset="0"/>
              </a:rPr>
              <a:t> (</a:t>
            </a:r>
            <a:r>
              <a:rPr lang="ru-RU" sz="2400" b="1" dirty="0" err="1">
                <a:latin typeface="Times New Roman" pitchFamily="18" charset="0"/>
                <a:ea typeface="Times New Roman"/>
                <a:cs typeface="Times New Roman" pitchFamily="18" charset="0"/>
              </a:rPr>
              <a:t>Styds</a:t>
            </a:r>
            <a:r>
              <a:rPr lang="ru-RU" sz="2400" b="1" dirty="0">
                <a:latin typeface="Times New Roman" pitchFamily="18" charset="0"/>
                <a:ea typeface="Times New Roman"/>
                <a:cs typeface="Times New Roman" pitchFamily="18" charset="0"/>
              </a:rPr>
              <a:t>[i].</a:t>
            </a:r>
            <a:r>
              <a:rPr lang="ru-RU" sz="2400" b="1" dirty="0" err="1">
                <a:latin typeface="Times New Roman" pitchFamily="18" charset="0"/>
                <a:ea typeface="Times New Roman"/>
                <a:cs typeface="Times New Roman" pitchFamily="18" charset="0"/>
              </a:rPr>
              <a:t>Ball</a:t>
            </a:r>
            <a:r>
              <a:rPr lang="ru-RU" sz="2400" b="1" dirty="0">
                <a:latin typeface="Times New Roman" pitchFamily="18" charset="0"/>
                <a:ea typeface="Times New Roman"/>
                <a:cs typeface="Times New Roman" pitchFamily="18" charset="0"/>
              </a:rPr>
              <a:t> &gt; 0) </a:t>
            </a:r>
          </a:p>
          <a:p>
            <a:pPr>
              <a:spcAft>
                <a:spcPts val="0"/>
              </a:spcAft>
            </a:pPr>
            <a:r>
              <a:rPr lang="ru-RU" sz="2400" b="1" dirty="0">
                <a:latin typeface="Times New Roman" pitchFamily="18" charset="0"/>
                <a:ea typeface="Times New Roman"/>
                <a:cs typeface="Times New Roman" pitchFamily="18" charset="0"/>
              </a:rPr>
              <a:t>          { </a:t>
            </a:r>
            <a:r>
              <a:rPr lang="ru-RU" sz="2400" b="1" dirty="0" err="1">
                <a:latin typeface="Times New Roman" pitchFamily="18" charset="0"/>
                <a:ea typeface="Times New Roman"/>
                <a:cs typeface="Times New Roman" pitchFamily="18" charset="0"/>
              </a:rPr>
              <a:t>kol</a:t>
            </a:r>
            <a:r>
              <a:rPr lang="ru-RU" sz="2400" b="1" dirty="0">
                <a:latin typeface="Times New Roman" pitchFamily="18" charset="0"/>
                <a:ea typeface="Times New Roman"/>
                <a:cs typeface="Times New Roman" pitchFamily="18" charset="0"/>
              </a:rPr>
              <a:t>++; i++; }</a:t>
            </a:r>
          </a:p>
          <a:p>
            <a:pPr>
              <a:spcAft>
                <a:spcPts val="0"/>
              </a:spcAft>
            </a:pPr>
            <a:r>
              <a:rPr lang="en-US" sz="2400" b="1" dirty="0">
                <a:latin typeface="Times New Roman" pitchFamily="18" charset="0"/>
                <a:ea typeface="Times New Roman"/>
                <a:cs typeface="Times New Roman" pitchFamily="18" charset="0"/>
              </a:rPr>
              <a:t>   </a:t>
            </a:r>
            <a:r>
              <a:rPr lang="en-US" sz="2400" b="1" dirty="0" err="1">
                <a:latin typeface="Times New Roman" pitchFamily="18" charset="0"/>
                <a:ea typeface="Times New Roman"/>
                <a:cs typeface="Times New Roman" pitchFamily="18" charset="0"/>
              </a:rPr>
              <a:t>StreamIn.Close</a:t>
            </a:r>
            <a:r>
              <a:rPr lang="en-US" sz="2400" b="1" dirty="0">
                <a:latin typeface="Times New Roman" pitchFamily="18" charset="0"/>
                <a:ea typeface="Times New Roman"/>
                <a:cs typeface="Times New Roman" pitchFamily="18" charset="0"/>
              </a:rPr>
              <a:t>();                </a:t>
            </a:r>
            <a:r>
              <a:rPr lang="en-US" sz="2400" b="1" dirty="0">
                <a:solidFill>
                  <a:srgbClr val="008000"/>
                </a:solidFill>
                <a:latin typeface="Times New Roman" pitchFamily="18" charset="0"/>
                <a:ea typeface="Times New Roman"/>
                <a:cs typeface="Times New Roman" pitchFamily="18" charset="0"/>
              </a:rPr>
              <a:t>// </a:t>
            </a:r>
            <a:r>
              <a:rPr lang="ru-RU" sz="2400" b="1" dirty="0" err="1">
                <a:solidFill>
                  <a:srgbClr val="008000"/>
                </a:solidFill>
                <a:latin typeface="Times New Roman" pitchFamily="18" charset="0"/>
                <a:ea typeface="Times New Roman"/>
                <a:cs typeface="Times New Roman" pitchFamily="18" charset="0"/>
              </a:rPr>
              <a:t>ағынды</a:t>
            </a:r>
            <a:r>
              <a:rPr lang="ru-RU" sz="2400" b="1" dirty="0">
                <a:solidFill>
                  <a:srgbClr val="008000"/>
                </a:solidFill>
                <a:latin typeface="Times New Roman" pitchFamily="18" charset="0"/>
                <a:ea typeface="Times New Roman"/>
                <a:cs typeface="Times New Roman" pitchFamily="18" charset="0"/>
              </a:rPr>
              <a:t> жабу</a:t>
            </a:r>
            <a:r>
              <a:rPr lang="en-US" sz="2400" b="1" dirty="0">
                <a:solidFill>
                  <a:srgbClr val="008000"/>
                </a:solidFill>
                <a:latin typeface="Times New Roman" pitchFamily="18" charset="0"/>
                <a:ea typeface="Times New Roman"/>
                <a:cs typeface="Times New Roman" pitchFamily="18" charset="0"/>
              </a:rPr>
              <a:t> </a:t>
            </a:r>
            <a:endParaRPr lang="ru-RU" sz="2400" b="1" dirty="0">
              <a:latin typeface="Times New Roman" pitchFamily="18" charset="0"/>
              <a:ea typeface="Times New Roman"/>
              <a:cs typeface="Times New Roman" pitchFamily="18" charset="0"/>
            </a:endParaRPr>
          </a:p>
          <a:p>
            <a:pPr>
              <a:spcAft>
                <a:spcPts val="0"/>
              </a:spcAft>
            </a:pPr>
            <a:r>
              <a:rPr lang="en-US" sz="2400" b="1" dirty="0">
                <a:latin typeface="Times New Roman" pitchFamily="18" charset="0"/>
                <a:ea typeface="Times New Roman"/>
                <a:cs typeface="Times New Roman" pitchFamily="18" charset="0"/>
              </a:rPr>
              <a:t>  }</a:t>
            </a:r>
            <a:endParaRPr lang="ru-RU" sz="2400" b="1" dirty="0">
              <a:effectLst/>
              <a:latin typeface="Times New Roman" pitchFamily="18" charset="0"/>
              <a:ea typeface="Times New Roman"/>
              <a:cs typeface="Times New Roman" pitchFamily="18" charset="0"/>
            </a:endParaRPr>
          </a:p>
        </p:txBody>
      </p:sp>
      <p:sp>
        <p:nvSpPr>
          <p:cNvPr id="3" name="Прямоугольник 2"/>
          <p:cNvSpPr/>
          <p:nvPr/>
        </p:nvSpPr>
        <p:spPr>
          <a:xfrm>
            <a:off x="336812" y="26985"/>
            <a:ext cx="8712968" cy="769441"/>
          </a:xfrm>
          <a:prstGeom prst="rect">
            <a:avLst/>
          </a:prstGeom>
        </p:spPr>
        <p:txBody>
          <a:bodyPr wrap="square">
            <a:spAutoFit/>
          </a:bodyPr>
          <a:lstStyle/>
          <a:p>
            <a:pPr algn="ctr"/>
            <a:r>
              <a:rPr lang="ru-RU" sz="2200" b="1" dirty="0" err="1">
                <a:latin typeface="Times New Roman" pitchFamily="18" charset="0"/>
                <a:cs typeface="Times New Roman" pitchFamily="18" charset="0"/>
              </a:rPr>
              <a:t>Файлдармен</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жұмыс</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жасағанда</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сериализация</a:t>
            </a:r>
            <a:r>
              <a:rPr lang="ru-RU" sz="2200" b="1" dirty="0">
                <a:latin typeface="Times New Roman" pitchFamily="18" charset="0"/>
                <a:cs typeface="Times New Roman" pitchFamily="18" charset="0"/>
              </a:rPr>
              <a:t> мен </a:t>
            </a:r>
            <a:r>
              <a:rPr lang="ru-RU" sz="2200" b="1" dirty="0" err="1">
                <a:latin typeface="Times New Roman" pitchFamily="18" charset="0"/>
                <a:cs typeface="Times New Roman" pitchFamily="18" charset="0"/>
              </a:rPr>
              <a:t>десериализацияны</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қолдану</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мысалы</a:t>
            </a:r>
            <a:endParaRPr lang="ru-RU" sz="2200" b="1" dirty="0">
              <a:latin typeface="Times New Roman" pitchFamily="18" charset="0"/>
              <a:cs typeface="Times New Roman" pitchFamily="18" charset="0"/>
            </a:endParaRPr>
          </a:p>
        </p:txBody>
      </p:sp>
    </p:spTree>
    <p:extLst>
      <p:ext uri="{BB962C8B-B14F-4D97-AF65-F5344CB8AC3E}">
        <p14:creationId xmlns:p14="http://schemas.microsoft.com/office/powerpoint/2010/main" val="3047512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8B6655-CFAE-4FB1-9DD8-5092FFAA57C4}"/>
              </a:ext>
            </a:extLst>
          </p:cNvPr>
          <p:cNvSpPr/>
          <p:nvPr/>
        </p:nvSpPr>
        <p:spPr>
          <a:xfrm>
            <a:off x="2195736" y="2492896"/>
            <a:ext cx="4025974" cy="369332"/>
          </a:xfrm>
          <a:prstGeom prst="rect">
            <a:avLst/>
          </a:prstGeom>
        </p:spPr>
        <p:txBody>
          <a:bodyPr wrap="none">
            <a:spAutoFit/>
          </a:bodyPr>
          <a:lstStyle/>
          <a:p>
            <a:r>
              <a:rPr lang="ru-RU" dirty="0">
                <a:solidFill>
                  <a:srgbClr val="222222"/>
                </a:solidFill>
                <a:latin typeface="arial" panose="020B0604020202020204" pitchFamily="34" charset="0"/>
              </a:rPr>
              <a:t>Выполнять операции ввода-вывода</a:t>
            </a:r>
            <a:endParaRPr lang="ru-RU" dirty="0"/>
          </a:p>
        </p:txBody>
      </p:sp>
      <p:sp>
        <p:nvSpPr>
          <p:cNvPr id="3" name="Прямоугольник 2">
            <a:extLst>
              <a:ext uri="{FF2B5EF4-FFF2-40B4-BE49-F238E27FC236}">
                <a16:creationId xmlns:a16="http://schemas.microsoft.com/office/drawing/2014/main" id="{C0DFF056-04CB-480C-B641-DE4EDC2E0179}"/>
              </a:ext>
            </a:extLst>
          </p:cNvPr>
          <p:cNvSpPr/>
          <p:nvPr/>
        </p:nvSpPr>
        <p:spPr>
          <a:xfrm>
            <a:off x="1331640" y="332656"/>
            <a:ext cx="4572000" cy="646331"/>
          </a:xfrm>
          <a:prstGeom prst="rect">
            <a:avLst/>
          </a:prstGeom>
        </p:spPr>
        <p:txBody>
          <a:bodyPr>
            <a:spAutoFit/>
          </a:bodyPr>
          <a:lstStyle/>
          <a:p>
            <a:r>
              <a:rPr lang="ru-RU" b="1" dirty="0" err="1">
                <a:solidFill>
                  <a:srgbClr val="000000"/>
                </a:solidFill>
                <a:latin typeface="*Times New Roman-Bold-6948-Identity-H"/>
              </a:rPr>
              <a:t>Файлдар</a:t>
            </a:r>
            <a:r>
              <a:rPr lang="ru-RU" b="1" dirty="0">
                <a:solidFill>
                  <a:srgbClr val="000000"/>
                </a:solidFill>
                <a:latin typeface="*Times New Roman-Bold-6948-Identity-H"/>
              </a:rPr>
              <a:t> мен </a:t>
            </a:r>
            <a:r>
              <a:rPr lang="ru-RU" b="1" dirty="0" err="1">
                <a:solidFill>
                  <a:srgbClr val="000000"/>
                </a:solidFill>
                <a:latin typeface="*Times New Roman-Bold-6948-Identity-H"/>
              </a:rPr>
              <a:t>ағындар</a:t>
            </a:r>
            <a:r>
              <a:rPr lang="ru-RU" b="1">
                <a:solidFill>
                  <a:srgbClr val="000000"/>
                </a:solidFill>
                <a:latin typeface="*Times New Roman-Bold-6948-Identity-H"/>
              </a:rPr>
              <a:t>/потоки</a:t>
            </a:r>
            <a:r>
              <a:rPr lang="ru-RU"/>
              <a:t> </a:t>
            </a:r>
            <a:br>
              <a:rPr lang="ru-RU" dirty="0"/>
            </a:br>
            <a:endParaRPr lang="ru-RU" dirty="0"/>
          </a:p>
        </p:txBody>
      </p:sp>
    </p:spTree>
    <p:extLst>
      <p:ext uri="{BB962C8B-B14F-4D97-AF65-F5344CB8AC3E}">
        <p14:creationId xmlns:p14="http://schemas.microsoft.com/office/powerpoint/2010/main" val="19164163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TotalTime>
  <Words>2168</Words>
  <Application>Microsoft Office PowerPoint</Application>
  <PresentationFormat>Экран (4:3)</PresentationFormat>
  <Paragraphs>251</Paragraphs>
  <Slides>22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22</vt:i4>
      </vt:variant>
    </vt:vector>
  </HeadingPairs>
  <TitlesOfParts>
    <vt:vector size="30" baseType="lpstr">
      <vt:lpstr>*Times New Roman-Bold-6948-Identity-H</vt:lpstr>
      <vt:lpstr>Arial</vt:lpstr>
      <vt:lpstr>Arial</vt:lpstr>
      <vt:lpstr>Calibri</vt:lpstr>
      <vt:lpstr>Consolas</vt:lpstr>
      <vt:lpstr>Courier New</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ISKM</cp:lastModifiedBy>
  <cp:revision>46</cp:revision>
  <dcterms:created xsi:type="dcterms:W3CDTF">2017-03-27T22:31:05Z</dcterms:created>
  <dcterms:modified xsi:type="dcterms:W3CDTF">2018-03-26T05:30:44Z</dcterms:modified>
</cp:coreProperties>
</file>